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90" r:id="rId6"/>
    <p:sldId id="261" r:id="rId7"/>
    <p:sldId id="262" r:id="rId8"/>
    <p:sldId id="263" r:id="rId9"/>
    <p:sldId id="286" r:id="rId10"/>
    <p:sldId id="287" r:id="rId11"/>
    <p:sldId id="288" r:id="rId12"/>
    <p:sldId id="289" r:id="rId13"/>
    <p:sldId id="264" r:id="rId14"/>
    <p:sldId id="265" r:id="rId15"/>
    <p:sldId id="266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93" r:id="rId25"/>
    <p:sldId id="294" r:id="rId26"/>
    <p:sldId id="295" r:id="rId27"/>
    <p:sldId id="296" r:id="rId28"/>
    <p:sldId id="297" r:id="rId29"/>
    <p:sldId id="284" r:id="rId30"/>
    <p:sldId id="285" r:id="rId31"/>
    <p:sldId id="292" r:id="rId32"/>
    <p:sldId id="291" r:id="rId3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1" autoAdjust="0"/>
    <p:restoredTop sz="94682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ADED73-0A28-4AC9-8467-0CD69CFA39E7}" type="datetimeFigureOut">
              <a:rPr lang="es-UY" smtClean="0"/>
              <a:pPr/>
              <a:t>18/08/2015</a:t>
            </a:fld>
            <a:endParaRPr lang="es-UY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U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537677-661E-45A5-B3B0-23965E464512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url?q=http://172.21.0.91:8080/ideuy/&amp;sa=D&amp;sntz=1&amp;usg=AFQjCNGwPL-f3mHpFV1U1LnYjofHNYkrdA" TargetMode="External"/><Relationship Id="rId4" Type="http://schemas.openxmlformats.org/officeDocument/2006/relationships/hyperlink" Target="http://www.google.com/url?q=http://172.21.0.92/ideuy/&amp;sa=D&amp;sntz=1&amp;usg=AFQjCNEUvRFn24QRFop5llXckk_g9q8gC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728" y="1714488"/>
            <a:ext cx="6887688" cy="1143008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CATASTRO E IDE</a:t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071688" y="4071938"/>
            <a:ext cx="6338887" cy="1584325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 Nacional de Catastro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Ministerio de Economía y Finanzas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b="1" noProof="0" dirty="0" smtClean="0">
                <a:solidFill>
                  <a:schemeClr val="tx2"/>
                </a:solidFill>
              </a:rPr>
              <a:t>Brasilia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Agosto 2015</a:t>
            </a:r>
          </a:p>
        </p:txBody>
      </p:sp>
      <p:pic>
        <p:nvPicPr>
          <p:cNvPr id="6" name="Picture 7" descr="C:\Users\Secretaria\Desktop\m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0"/>
            <a:ext cx="2114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214414" y="242886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La experiencia de Uruguay</a:t>
            </a:r>
            <a:endParaRPr lang="es-UY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Propuesta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Modelo de Direcciones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229225"/>
            <a:ext cx="12588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1600200"/>
            <a:ext cx="8784976" cy="4709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Período de trabajo: noviembre 2014 – marzo 2015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Participantes: 39 técnicos de 11 instituciones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UY" sz="2200" dirty="0">
              <a:cs typeface="+mn-cs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Propuesta: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Sistema Único de Direcciones Geográficas para Uruguay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Totalidad del territorio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Accesible a todo interesado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Actualización permanente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Controles de calidad del dato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UY" sz="2200" dirty="0">
                <a:cs typeface="+mn-cs"/>
              </a:rPr>
              <a:t>Proceso en tres etapas</a:t>
            </a:r>
          </a:p>
          <a:p>
            <a:pPr lvl="5" algn="just">
              <a:defRPr/>
            </a:pPr>
            <a:r>
              <a:rPr lang="es-UY" sz="2200" dirty="0">
                <a:cs typeface="+mn-cs"/>
              </a:rPr>
              <a:t>1- Codificación de vías de circulación </a:t>
            </a:r>
          </a:p>
          <a:p>
            <a:pPr lvl="5" algn="just">
              <a:defRPr/>
            </a:pPr>
            <a:r>
              <a:rPr lang="es-UY" sz="2200" dirty="0">
                <a:cs typeface="+mn-cs"/>
              </a:rPr>
              <a:t>2- Construcción de una Base de Datos inicial </a:t>
            </a:r>
          </a:p>
          <a:p>
            <a:pPr lvl="5" algn="just">
              <a:defRPr/>
            </a:pPr>
            <a:r>
              <a:rPr lang="es-UY" sz="2200" dirty="0">
                <a:cs typeface="+mn-cs"/>
              </a:rPr>
              <a:t>3- Sistema de direcciones definitivo</a:t>
            </a:r>
          </a:p>
          <a:p>
            <a:pPr algn="just">
              <a:defRPr/>
            </a:pPr>
            <a:endParaRPr lang="es-UY" sz="2200" dirty="0">
              <a:cs typeface="+mn-cs"/>
            </a:endParaRPr>
          </a:p>
          <a:p>
            <a:pPr algn="just">
              <a:defRPr/>
            </a:pPr>
            <a:r>
              <a:rPr lang="es-UY" sz="2200" dirty="0">
                <a:cs typeface="+mn-cs"/>
              </a:rPr>
              <a:t>Plazo: 18 meses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UY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UY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UY" sz="2000" dirty="0">
              <a:latin typeface="+mn-lt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484313"/>
            <a:ext cx="2114550" cy="3024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 Estratégico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IDEuy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3686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286248" y="2276475"/>
            <a:ext cx="4533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UY" sz="2000" dirty="0" smtClean="0">
                <a:latin typeface="+mn-lt"/>
                <a:cs typeface="+mn-cs"/>
              </a:rPr>
              <a:t>Objetivo General:</a:t>
            </a:r>
          </a:p>
          <a:p>
            <a:pPr>
              <a:defRPr/>
            </a:pPr>
            <a:endParaRPr lang="es-UY" sz="2000" dirty="0" smtClean="0"/>
          </a:p>
          <a:p>
            <a:pPr algn="just">
              <a:defRPr/>
            </a:pPr>
            <a:r>
              <a:rPr lang="es-UY" sz="2000" dirty="0" smtClean="0">
                <a:latin typeface="+mn-lt"/>
                <a:cs typeface="+mn-cs"/>
              </a:rPr>
              <a:t>Disponer a nivel país de </a:t>
            </a:r>
            <a:r>
              <a:rPr lang="es-UY" sz="2000" dirty="0" err="1" smtClean="0">
                <a:latin typeface="+mn-lt"/>
                <a:cs typeface="+mn-cs"/>
              </a:rPr>
              <a:t>info</a:t>
            </a:r>
            <a:r>
              <a:rPr lang="es-UY" sz="2000" dirty="0" smtClean="0">
                <a:latin typeface="+mn-lt"/>
                <a:cs typeface="+mn-cs"/>
              </a:rPr>
              <a:t>. geográfica fiable, precisa, oportuna, interoperable, de alta calidad como instrumento que contribuya al desarrollo.</a:t>
            </a:r>
            <a:endParaRPr lang="es-UY" sz="2000" dirty="0" smtClean="0"/>
          </a:p>
          <a:p>
            <a:pPr algn="just">
              <a:defRPr/>
            </a:pPr>
            <a:endParaRPr lang="es-UY" sz="2000" dirty="0" smtClean="0">
              <a:latin typeface="+mn-lt"/>
              <a:cs typeface="+mn-cs"/>
            </a:endParaRPr>
          </a:p>
          <a:p>
            <a:pPr algn="just">
              <a:defRPr/>
            </a:pPr>
            <a:r>
              <a:rPr lang="es-UY" sz="2000" dirty="0" smtClean="0"/>
              <a:t>Articulación/cooperación/</a:t>
            </a:r>
          </a:p>
          <a:p>
            <a:pPr algn="just">
              <a:defRPr/>
            </a:pPr>
            <a:r>
              <a:rPr lang="es-UY" sz="2000" dirty="0" smtClean="0"/>
              <a:t>eficiencia/accesibilidad/formación</a:t>
            </a:r>
            <a:endParaRPr lang="es-UY" sz="2000" dirty="0">
              <a:latin typeface="+mn-lt"/>
              <a:cs typeface="+mn-cs"/>
            </a:endParaRPr>
          </a:p>
          <a:p>
            <a:pPr>
              <a:defRPr/>
            </a:pPr>
            <a:endParaRPr lang="es-UY" sz="2000" dirty="0">
              <a:latin typeface="+mn-lt"/>
              <a:cs typeface="+mn-cs"/>
            </a:endParaRPr>
          </a:p>
          <a:p>
            <a:pPr>
              <a:defRPr/>
            </a:pPr>
            <a:endParaRPr lang="es-UY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Informes institucionales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06057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79388" y="2133600"/>
            <a:ext cx="56165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UY" sz="2000" dirty="0">
                <a:latin typeface="+mn-lt"/>
                <a:cs typeface="+mn-cs"/>
              </a:rPr>
              <a:t>Espacio para compartir actividades, experiencias, sugerencias, interrogantes, etc. sobre la información geográfica y sus procesos desarrollado por las instituciones.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cretaria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78655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cretaria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04" cy="47509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ecretaria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5346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Contexto tecnológico</a:t>
            </a: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 AGESIC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643063"/>
            <a:ext cx="85772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just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AGESIC (Agencia para el Desarrollo del Gobierno de Gestión Electrónica y la Sociedad de la Información y del Conocimiento).</a:t>
            </a:r>
          </a:p>
          <a:p>
            <a:pPr lvl="2" algn="just">
              <a:lnSpc>
                <a:spcPct val="11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 smtClean="0">
                <a:latin typeface="+mn-lt"/>
              </a:rPr>
              <a:t> Depende </a:t>
            </a:r>
            <a:r>
              <a:rPr lang="es-ES" sz="2000" dirty="0">
                <a:latin typeface="+mn-lt"/>
              </a:rPr>
              <a:t>de </a:t>
            </a:r>
            <a:r>
              <a:rPr lang="es-ES" sz="2000" dirty="0" smtClean="0">
                <a:latin typeface="+mn-lt"/>
              </a:rPr>
              <a:t>Presidencia y </a:t>
            </a:r>
            <a:r>
              <a:rPr lang="es-ES" sz="2000" dirty="0">
                <a:latin typeface="+mn-lt"/>
              </a:rPr>
              <a:t>funciona con autonomía técnica.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500438"/>
            <a:ext cx="5802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714500"/>
            <a:ext cx="87915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just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</a:t>
            </a:r>
            <a:r>
              <a:rPr lang="es-ES" sz="2000" u="sng" dirty="0">
                <a:latin typeface="+mn-lt"/>
              </a:rPr>
              <a:t>Misión</a:t>
            </a:r>
            <a:r>
              <a:rPr lang="es-ES" sz="2000" dirty="0">
                <a:latin typeface="+mn-lt"/>
              </a:rPr>
              <a:t>: impulsar el avance de la sociedad de la información y del conocimiento, promoviendo que las personas, las empresas y el Gobierno realicen el mejor uso de las tecnologías de las </a:t>
            </a:r>
            <a:r>
              <a:rPr lang="es-ES" sz="2000" dirty="0" err="1">
                <a:latin typeface="+mn-lt"/>
              </a:rPr>
              <a:t>TICs</a:t>
            </a:r>
            <a:r>
              <a:rPr lang="es-ES" sz="2000" dirty="0">
                <a:latin typeface="+mn-lt"/>
              </a:rPr>
              <a:t> 	</a:t>
            </a:r>
          </a:p>
          <a:p>
            <a:pPr lvl="2" algn="just">
              <a:buClr>
                <a:schemeClr val="accent1"/>
              </a:buClr>
              <a:defRPr/>
            </a:pPr>
            <a:endParaRPr lang="es-ES" sz="2000" dirty="0">
              <a:latin typeface="+mn-lt"/>
            </a:endParaRPr>
          </a:p>
          <a:p>
            <a:pPr lvl="2" algn="just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Cometidos: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Asesoramiento en los procesos de transformación del    Estado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Promover el mejor uso de las </a:t>
            </a:r>
            <a:r>
              <a:rPr lang="es-ES" sz="2000" dirty="0" err="1">
                <a:latin typeface="+mn-lt"/>
              </a:rPr>
              <a:t>TICs</a:t>
            </a:r>
            <a:r>
              <a:rPr lang="es-ES" sz="2000" dirty="0">
                <a:latin typeface="+mn-lt"/>
              </a:rPr>
              <a:t> en el Estado</a:t>
            </a:r>
          </a:p>
          <a:p>
            <a:pPr lvl="4" algn="just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Dictar y proponer normas, estándares y procedimientos técnicos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Contexto tecnológico</a:t>
            </a: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 AGESIC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28736"/>
            <a:ext cx="400049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just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Líneas de acción</a:t>
            </a:r>
          </a:p>
          <a:p>
            <a:pPr lvl="2" algn="just">
              <a:defRPr/>
            </a:pPr>
            <a:endParaRPr lang="es-ES" dirty="0">
              <a:solidFill>
                <a:schemeClr val="bg1"/>
              </a:solidFill>
            </a:endParaRPr>
          </a:p>
          <a:p>
            <a:pPr lvl="2" algn="just">
              <a:defRPr/>
            </a:pPr>
            <a:endParaRPr lang="es-ES" dirty="0">
              <a:solidFill>
                <a:schemeClr val="bg1"/>
              </a:solidFill>
            </a:endParaRPr>
          </a:p>
          <a:p>
            <a:pPr lvl="2" algn="just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4" descr="C:\Documents and Settings\administracion\Mis documentos\carmen\presentación\lineas de acci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500174"/>
            <a:ext cx="51450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Contexto tecnológico</a:t>
            </a: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: AGESIC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Contexto tecnológico: Plataforma de interoperabilidad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282" y="1714488"/>
            <a:ext cx="879316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</a:t>
            </a:r>
            <a:r>
              <a:rPr lang="es-ES" sz="2000" u="sng" dirty="0">
                <a:latin typeface="+mn-lt"/>
              </a:rPr>
              <a:t>La Plataforma de Gobierno Electrónico</a:t>
            </a:r>
            <a:r>
              <a:rPr lang="es-ES" sz="2000" dirty="0">
                <a:latin typeface="+mn-lt"/>
              </a:rPr>
              <a:t> (PGE) </a:t>
            </a:r>
            <a:r>
              <a:rPr lang="es-ES" sz="2000" dirty="0" smtClean="0">
                <a:latin typeface="+mn-lt"/>
              </a:rPr>
              <a:t>base tecnológica para </a:t>
            </a:r>
            <a:r>
              <a:rPr lang="es-ES" sz="2000" dirty="0">
                <a:latin typeface="+mn-lt"/>
              </a:rPr>
              <a:t>el desarrollo de transacciones y servicios electrónicos eficientes y seguros.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s-ES" sz="2000" dirty="0">
                <a:latin typeface="+mn-lt"/>
              </a:rPr>
              <a:t> En conjunto con la conectividad y disponibilidad proporcionada por </a:t>
            </a:r>
            <a:r>
              <a:rPr lang="es-ES" sz="2000" dirty="0" err="1">
                <a:latin typeface="+mn-lt"/>
              </a:rPr>
              <a:t>REDuy</a:t>
            </a:r>
            <a:r>
              <a:rPr lang="es-ES" sz="2000" dirty="0">
                <a:latin typeface="+mn-lt"/>
              </a:rPr>
              <a:t> –la red de alta velocidad interadministrativa del Estado uruguayo-, se implementan aplicaciones y servicios informáticos que proveen entre otros:</a:t>
            </a:r>
          </a:p>
          <a:p>
            <a:pPr lvl="1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Certificación digital</a:t>
            </a:r>
          </a:p>
          <a:p>
            <a:pPr lvl="1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Control de acceso</a:t>
            </a:r>
          </a:p>
          <a:p>
            <a:pPr lvl="1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Directorios federados</a:t>
            </a:r>
          </a:p>
          <a:p>
            <a:pPr lvl="1" algn="just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s-ES" sz="2000" dirty="0">
                <a:latin typeface="+mn-lt"/>
              </a:rPr>
              <a:t> Interoperabilidad para diferentes ambientes operativos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500034" y="1571612"/>
            <a:ext cx="8229600" cy="342900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s-UY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Visión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es-U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…registro </a:t>
            </a: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moderno</a:t>
            </a:r>
            <a:r>
              <a:rPr kumimoji="0" lang="es-U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altamente </a:t>
            </a: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informatizado, y virtual …</a:t>
            </a:r>
            <a:r>
              <a:rPr kumimoji="0" lang="es-U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herramienta de planificación </a:t>
            </a:r>
            <a:r>
              <a:rPr kumimoji="0" lang="es-U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nivel local, y nacional, de </a:t>
            </a: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fácil acceso a la ciudadanía </a:t>
            </a:r>
            <a:r>
              <a:rPr kumimoji="0" lang="es-UY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integrado al Sistema de </a:t>
            </a:r>
            <a:r>
              <a:rPr kumimoji="0" lang="es-UY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Infraestructura de Datos Espaciales.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U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UY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UY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Contexto institucional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Catastro se prepara para la IDE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57158" y="1285860"/>
            <a:ext cx="7858180" cy="1785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45000"/>
            </a:pPr>
            <a:r>
              <a:rPr lang="es-UY" strike="noStrike" dirty="0" smtClean="0">
                <a:solidFill>
                  <a:srgbClr val="000000"/>
                </a:solidFill>
              </a:rPr>
              <a:t>DNC </a:t>
            </a:r>
            <a:r>
              <a:rPr lang="es-UY" strike="noStrike" dirty="0">
                <a:solidFill>
                  <a:srgbClr val="000000"/>
                </a:solidFill>
              </a:rPr>
              <a:t>tiene dentro de sus cometidos </a:t>
            </a:r>
            <a:r>
              <a:rPr lang="es-UY" strike="noStrike" dirty="0" smtClean="0">
                <a:solidFill>
                  <a:srgbClr val="000000"/>
                </a:solidFill>
              </a:rPr>
              <a:t>confeccionar </a:t>
            </a:r>
            <a:r>
              <a:rPr lang="es-UY" strike="noStrike" dirty="0">
                <a:solidFill>
                  <a:srgbClr val="000000"/>
                </a:solidFill>
              </a:rPr>
              <a:t>y mantener la Cartografía </a:t>
            </a:r>
            <a:r>
              <a:rPr lang="es-UY" strike="noStrike" dirty="0" smtClean="0">
                <a:solidFill>
                  <a:srgbClr val="000000"/>
                </a:solidFill>
              </a:rPr>
              <a:t>Catastral</a:t>
            </a:r>
            <a:r>
              <a:rPr lang="es-UY" dirty="0" smtClean="0">
                <a:solidFill>
                  <a:srgbClr val="000000"/>
                </a:solidFill>
              </a:rPr>
              <a:t>, cuyo elemento básico es la parcela catastral, su correcta representación y ubicación respecto a las demás.</a:t>
            </a:r>
            <a:endParaRPr lang="es-UY" dirty="0" smtClean="0"/>
          </a:p>
          <a:p>
            <a:pPr algn="just">
              <a:lnSpc>
                <a:spcPct val="150000"/>
              </a:lnSpc>
              <a:buSzPct val="45000"/>
            </a:pPr>
            <a:endParaRPr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tretch/>
        </p:blipFill>
        <p:spPr>
          <a:xfrm>
            <a:off x="4929190" y="2928934"/>
            <a:ext cx="3599640" cy="2699280"/>
          </a:xfrm>
          <a:prstGeom prst="rect">
            <a:avLst/>
          </a:prstGeom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428596" y="2928934"/>
            <a:ext cx="41434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45000"/>
            </a:pPr>
            <a:r>
              <a:rPr lang="es-UY" dirty="0" smtClean="0">
                <a:solidFill>
                  <a:srgbClr val="000000"/>
                </a:solidFill>
              </a:rPr>
              <a:t>La  Cartografía Catastral debe ser una de  las capas básicas de toda IDE y en nuestro país la DNC la responsable de su confección y mantenimiento.</a:t>
            </a:r>
            <a:endParaRPr lang="es-UY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lvl="0">
              <a:spcBef>
                <a:spcPct val="0"/>
              </a:spcBef>
              <a:defRPr/>
            </a:pP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Catastro se prepara para la IDE</a:t>
            </a:r>
            <a:endParaRPr lang="es-ES" sz="24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357158" y="1428736"/>
            <a:ext cx="8143932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dirty="0" smtClean="0"/>
              <a:t>En</a:t>
            </a:r>
            <a:r>
              <a:rPr lang="es-UY" strike="noStrike" dirty="0" smtClean="0"/>
              <a:t> 2008 se completa actualización de parcelarios rurales SIG (</a:t>
            </a:r>
            <a:r>
              <a:rPr lang="es-UY" strike="noStrike" dirty="0" err="1" smtClean="0"/>
              <a:t>ArcGis</a:t>
            </a:r>
            <a:r>
              <a:rPr lang="es-UY" strike="noStrike" dirty="0" smtClean="0"/>
              <a:t> Server - </a:t>
            </a:r>
            <a:r>
              <a:rPr lang="es-UY" strike="noStrike" dirty="0" err="1" smtClean="0"/>
              <a:t>ArcGis</a:t>
            </a:r>
            <a:r>
              <a:rPr lang="es-UY" strike="noStrike" dirty="0" smtClean="0"/>
              <a:t> 10.1)</a:t>
            </a:r>
            <a:endParaRPr/>
          </a:p>
        </p:txBody>
      </p:sp>
      <p:pic>
        <p:nvPicPr>
          <p:cNvPr id="6" name="Picture 18"/>
          <p:cNvPicPr/>
          <p:nvPr/>
        </p:nvPicPr>
        <p:blipFill>
          <a:blip r:embed="rId2"/>
          <a:stretch/>
        </p:blipFill>
        <p:spPr>
          <a:xfrm>
            <a:off x="5357818" y="2071678"/>
            <a:ext cx="3599640" cy="4113720"/>
          </a:xfrm>
          <a:prstGeom prst="rect">
            <a:avLst/>
          </a:prstGeom>
          <a:ln>
            <a:noFill/>
          </a:ln>
        </p:spPr>
      </p:pic>
      <p:sp>
        <p:nvSpPr>
          <p:cNvPr id="7" name="CustomShape 4"/>
          <p:cNvSpPr/>
          <p:nvPr/>
        </p:nvSpPr>
        <p:spPr>
          <a:xfrm>
            <a:off x="285720" y="2428868"/>
            <a:ext cx="4929222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/>
              <a:t>En 2010 </a:t>
            </a:r>
            <a:r>
              <a:rPr lang="es-UY" strike="noStrike" dirty="0" smtClean="0"/>
              <a:t>Sistema </a:t>
            </a:r>
            <a:r>
              <a:rPr lang="es-UY" strike="noStrike" dirty="0"/>
              <a:t>de Información Catastral </a:t>
            </a:r>
            <a:r>
              <a:rPr lang="es-UY" strike="noStrike" dirty="0" smtClean="0"/>
              <a:t>Rural sobre modelo </a:t>
            </a:r>
            <a:r>
              <a:rPr lang="es-UY" strike="noStrike" dirty="0"/>
              <a:t>de </a:t>
            </a:r>
            <a:r>
              <a:rPr lang="es-UY" strike="noStrike" dirty="0" err="1"/>
              <a:t>Geodatabase</a:t>
            </a:r>
            <a:r>
              <a:rPr lang="es-UY" strike="noStrike" dirty="0"/>
              <a:t> Multiusuario</a:t>
            </a:r>
            <a:endParaRPr/>
          </a:p>
        </p:txBody>
      </p:sp>
      <p:sp>
        <p:nvSpPr>
          <p:cNvPr id="8" name="CustomShape 5"/>
          <p:cNvSpPr/>
          <p:nvPr/>
        </p:nvSpPr>
        <p:spPr>
          <a:xfrm>
            <a:off x="285720" y="3857628"/>
            <a:ext cx="4929222" cy="928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 smtClean="0"/>
              <a:t>Entre 2011 - 2015 se actualizan parcelarios </a:t>
            </a:r>
            <a:r>
              <a:rPr lang="es-UY" strike="noStrike" dirty="0"/>
              <a:t>vectoriales de </a:t>
            </a:r>
            <a:r>
              <a:rPr lang="es-UY" strike="noStrike" dirty="0" smtClean="0"/>
              <a:t>todas las Localidades </a:t>
            </a:r>
            <a:r>
              <a:rPr lang="es-UY" strike="noStrike" dirty="0"/>
              <a:t>Urbanas del país.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lvl="0">
              <a:spcBef>
                <a:spcPct val="0"/>
              </a:spcBef>
              <a:defRPr/>
            </a:pP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Catastro se prepara para la IDE</a:t>
            </a:r>
            <a:endParaRPr lang="es-ES" sz="24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785786" y="1214422"/>
            <a:ext cx="719964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/>
              <a:t>En 2011 queda operativa la </a:t>
            </a:r>
            <a:r>
              <a:rPr lang="es-UY" strike="noStrike" dirty="0" err="1"/>
              <a:t>busqueda</a:t>
            </a:r>
            <a:r>
              <a:rPr lang="es-UY" strike="noStrike" dirty="0"/>
              <a:t> y consulta vía web de los inmuebles rurales de todo el país.</a:t>
            </a:r>
            <a:endParaRPr/>
          </a:p>
        </p:txBody>
      </p:sp>
      <p:pic>
        <p:nvPicPr>
          <p:cNvPr id="4" name="3 Imagen"/>
          <p:cNvPicPr/>
          <p:nvPr/>
        </p:nvPicPr>
        <p:blipFill>
          <a:blip r:embed="rId2"/>
          <a:stretch/>
        </p:blipFill>
        <p:spPr>
          <a:xfrm>
            <a:off x="4143372" y="2786058"/>
            <a:ext cx="4762440" cy="3065400"/>
          </a:xfrm>
          <a:prstGeom prst="rect">
            <a:avLst/>
          </a:prstGeom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3"/>
          <a:stretch/>
        </p:blipFill>
        <p:spPr>
          <a:xfrm>
            <a:off x="1000100" y="4000504"/>
            <a:ext cx="1799640" cy="2035800"/>
          </a:xfrm>
          <a:prstGeom prst="rect">
            <a:avLst/>
          </a:prstGeom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/>
          <a:stretch/>
        </p:blipFill>
        <p:spPr>
          <a:xfrm>
            <a:off x="214282" y="1928802"/>
            <a:ext cx="3959640" cy="19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642910" y="1500174"/>
            <a:ext cx="7555818" cy="1214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/>
              <a:t>En 2013 se </a:t>
            </a:r>
            <a:r>
              <a:rPr lang="es-UY" strike="noStrike" dirty="0" smtClean="0"/>
              <a:t>creo el primer </a:t>
            </a:r>
            <a:r>
              <a:rPr lang="es-UY" strike="noStrike" dirty="0" err="1" smtClean="0"/>
              <a:t>geoportal</a:t>
            </a:r>
            <a:r>
              <a:rPr lang="es-UY" strike="noStrike" dirty="0" smtClean="0"/>
              <a:t> </a:t>
            </a:r>
            <a:r>
              <a:rPr lang="es-UY" dirty="0" smtClean="0"/>
              <a:t>de </a:t>
            </a:r>
            <a:r>
              <a:rPr lang="es-UY" strike="noStrike" dirty="0" smtClean="0"/>
              <a:t>DNC </a:t>
            </a: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/>
              <a:t>Servicios: Visualizador, Metadatos, WFS, descarga </a:t>
            </a:r>
            <a:r>
              <a:rPr lang="es-UY" dirty="0" smtClean="0"/>
              <a:t>masiva de parcelarios</a:t>
            </a:r>
            <a:r>
              <a:rPr lang="es-UY" strike="noStrike" dirty="0" smtClean="0"/>
              <a:t>.</a:t>
            </a:r>
            <a:endParaRPr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tretch/>
        </p:blipFill>
        <p:spPr>
          <a:xfrm>
            <a:off x="1785918" y="2643182"/>
            <a:ext cx="5759640" cy="318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ecretaria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62922" cy="54972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Secretaria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49792" cy="52469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Secretaria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858180" cy="53686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Secretaria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539056" cy="5192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Creación del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Secretaria\Deskto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50400"/>
            <a:ext cx="7962922" cy="56058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Alcance y operativa del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Geocatastro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500034" y="1428736"/>
            <a:ext cx="7858180" cy="86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 smtClean="0"/>
              <a:t>Cobertura </a:t>
            </a:r>
            <a:r>
              <a:rPr lang="es-UY" strike="noStrike" dirty="0"/>
              <a:t>de los parcelarios </a:t>
            </a:r>
            <a:r>
              <a:rPr lang="es-UY" strike="noStrike" dirty="0" smtClean="0"/>
              <a:t>rurales </a:t>
            </a:r>
            <a:r>
              <a:rPr lang="es-UY" strike="noStrike" dirty="0"/>
              <a:t>del 100% y para el urbano del 85%, </a:t>
            </a:r>
            <a:r>
              <a:rPr lang="es-UY" strike="noStrike" dirty="0" smtClean="0"/>
              <a:t>llegando </a:t>
            </a:r>
            <a:r>
              <a:rPr lang="es-UY" strike="noStrike" dirty="0"/>
              <a:t>al 100% en </a:t>
            </a:r>
            <a:r>
              <a:rPr lang="es-UY" strike="noStrike" dirty="0" smtClean="0"/>
              <a:t>2015</a:t>
            </a:r>
            <a:r>
              <a:rPr lang="es-UY" strike="noStrike" dirty="0"/>
              <a:t>.</a:t>
            </a:r>
            <a:endParaRPr/>
          </a:p>
        </p:txBody>
      </p:sp>
      <p:sp>
        <p:nvSpPr>
          <p:cNvPr id="4" name="CustomShape 3"/>
          <p:cNvSpPr/>
          <p:nvPr/>
        </p:nvSpPr>
        <p:spPr>
          <a:xfrm>
            <a:off x="500034" y="2357430"/>
            <a:ext cx="7858180" cy="86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s-UY" strike="noStrike" dirty="0"/>
              <a:t>Las actualizaciones se realizan continuamente en las Oficinas Delegadas y en la División de Cartografía de Montevideo, </a:t>
            </a:r>
            <a:r>
              <a:rPr lang="es-UY" strike="noStrike" dirty="0" smtClean="0"/>
              <a:t>sobre un </a:t>
            </a:r>
            <a:r>
              <a:rPr lang="es-UY" strike="noStrike" dirty="0"/>
              <a:t>modelo de </a:t>
            </a:r>
            <a:r>
              <a:rPr lang="es-UY" strike="noStrike" dirty="0" err="1"/>
              <a:t>Geodatabase</a:t>
            </a:r>
            <a:r>
              <a:rPr lang="es-UY" strike="noStrike" dirty="0"/>
              <a:t> Multiusuario.</a:t>
            </a:r>
            <a:endParaRPr/>
          </a:p>
        </p:txBody>
      </p:sp>
      <p:pic>
        <p:nvPicPr>
          <p:cNvPr id="6" name="5 Imagen"/>
          <p:cNvPicPr/>
          <p:nvPr/>
        </p:nvPicPr>
        <p:blipFill>
          <a:blip r:embed="rId2"/>
          <a:stretch/>
        </p:blipFill>
        <p:spPr>
          <a:xfrm>
            <a:off x="2571736" y="3500438"/>
            <a:ext cx="4571280" cy="27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1027" name="Picture 3" descr="C:\Users\Secretaria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55951" cy="4909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Geoservicios</a:t>
            </a: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Catastro - IDE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42910" y="1785926"/>
            <a:ext cx="7983726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s-UY" dirty="0" smtClean="0"/>
              <a:t>A</a:t>
            </a:r>
            <a:r>
              <a:rPr lang="es-UY" strike="noStrike" dirty="0" smtClean="0"/>
              <a:t>cuerdo con Presidencia de </a:t>
            </a:r>
            <a:r>
              <a:rPr lang="es-UY" strike="noStrike" dirty="0"/>
              <a:t>replicar la GDB catastral a los servidores </a:t>
            </a:r>
            <a:r>
              <a:rPr lang="es-UY" strike="noStrike" dirty="0" smtClean="0"/>
              <a:t>de su </a:t>
            </a:r>
            <a:r>
              <a:rPr lang="es-UY" strike="noStrike" dirty="0" err="1" smtClean="0"/>
              <a:t>Datacenter</a:t>
            </a:r>
            <a:r>
              <a:rPr lang="es-UY" strike="noStrike" dirty="0" smtClean="0"/>
              <a:t> para ampliar acceso a usuarios con </a:t>
            </a:r>
            <a:r>
              <a:rPr lang="es-UY" strike="noStrike" dirty="0"/>
              <a:t>más y mejores </a:t>
            </a:r>
            <a:r>
              <a:rPr lang="es-UY" strike="noStrike" dirty="0" err="1"/>
              <a:t>geoservicios</a:t>
            </a:r>
            <a:r>
              <a:rPr lang="es-UY" strike="noStrike" dirty="0"/>
              <a:t>: WFS, WMS, posibles replicación con otros organismos, etc. Estas tareas se realizan en el ámbito de la IDE.</a:t>
            </a:r>
            <a:endParaRPr/>
          </a:p>
        </p:txBody>
      </p:sp>
      <p:pic>
        <p:nvPicPr>
          <p:cNvPr id="8" name="7 Imagen"/>
          <p:cNvPicPr/>
          <p:nvPr/>
        </p:nvPicPr>
        <p:blipFill>
          <a:blip r:embed="rId2"/>
          <a:stretch/>
        </p:blipFill>
        <p:spPr>
          <a:xfrm>
            <a:off x="2928926" y="3429000"/>
            <a:ext cx="396036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retaria\Desktop\Catastro\diapos\imagenes diapo\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2700340" cy="2695014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Elementos a resaltar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42910" y="1500174"/>
            <a:ext cx="8001056" cy="3143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§"/>
            </a:pPr>
            <a:r>
              <a:rPr lang="es-UY" dirty="0" smtClean="0"/>
              <a:t>Institucionalidad: marco legal, ámbito colectivo.</a:t>
            </a:r>
          </a:p>
          <a:p>
            <a:pPr algn="just">
              <a:lnSpc>
                <a:spcPct val="100000"/>
              </a:lnSpc>
              <a:buSzPct val="45000"/>
            </a:pPr>
            <a:endParaRPr lang="es-UY" dirty="0" smtClean="0"/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§"/>
            </a:pPr>
            <a:r>
              <a:rPr lang="es-UY" dirty="0" smtClean="0"/>
              <a:t>Marco favorable de Gobierno electrónico: Agencia Nacional, lineamientos y avances país.</a:t>
            </a:r>
          </a:p>
          <a:p>
            <a:pPr algn="just">
              <a:lnSpc>
                <a:spcPct val="100000"/>
              </a:lnSpc>
              <a:buSzPct val="45000"/>
            </a:pPr>
            <a:endParaRPr lang="es-UY" dirty="0" smtClean="0"/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§"/>
            </a:pPr>
            <a:r>
              <a:rPr lang="es-UY" dirty="0" smtClean="0"/>
              <a:t>Comprensión y apoyo financiero (MEF, presidencia, BID).</a:t>
            </a:r>
          </a:p>
          <a:p>
            <a:pPr algn="just">
              <a:lnSpc>
                <a:spcPct val="100000"/>
              </a:lnSpc>
              <a:buSzPct val="45000"/>
            </a:pPr>
            <a:endParaRPr lang="es-UY" dirty="0" smtClean="0"/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§"/>
            </a:pPr>
            <a:r>
              <a:rPr lang="es-UY" dirty="0" smtClean="0"/>
              <a:t>Avances en paralelo en productores de </a:t>
            </a:r>
            <a:r>
              <a:rPr lang="es-UY" dirty="0" err="1" smtClean="0"/>
              <a:t>infogeografica</a:t>
            </a:r>
            <a:r>
              <a:rPr lang="es-UY" dirty="0" smtClean="0"/>
              <a:t>.</a:t>
            </a:r>
          </a:p>
          <a:p>
            <a:pPr algn="just">
              <a:lnSpc>
                <a:spcPct val="100000"/>
              </a:lnSpc>
              <a:buSzPct val="45000"/>
            </a:pPr>
            <a:endParaRPr lang="es-UY" dirty="0" smtClean="0"/>
          </a:p>
          <a:p>
            <a:pPr algn="just">
              <a:lnSpc>
                <a:spcPct val="100000"/>
              </a:lnSpc>
              <a:buSzPct val="45000"/>
              <a:buFont typeface="Wingdings" pitchFamily="2" charset="2"/>
              <a:buChar char="§"/>
            </a:pPr>
            <a:r>
              <a:rPr lang="es-UY" dirty="0" smtClean="0"/>
              <a:t>Principios generales: apertura, accesibilidad </a:t>
            </a:r>
          </a:p>
          <a:p>
            <a:pPr algn="just">
              <a:lnSpc>
                <a:spcPct val="100000"/>
              </a:lnSpc>
              <a:buSzPct val="45000"/>
            </a:pPr>
            <a:r>
              <a:rPr lang="es-UY" dirty="0" smtClean="0"/>
              <a:t>y difusión.</a:t>
            </a:r>
          </a:p>
          <a:p>
            <a:pPr algn="just">
              <a:lnSpc>
                <a:spcPct val="100000"/>
              </a:lnSpc>
              <a:buSzPct val="45000"/>
            </a:pPr>
            <a:r>
              <a:rPr lang="es-UY" dirty="0" smtClean="0"/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39999">
              <a:schemeClr val="bg2">
                <a:lumMod val="60000"/>
                <a:lumOff val="40000"/>
              </a:schemeClr>
            </a:gs>
            <a:gs pos="70000">
              <a:schemeClr val="bg2">
                <a:lumMod val="40000"/>
                <a:lumOff val="60000"/>
              </a:schemeClr>
            </a:gs>
            <a:gs pos="100000">
              <a:schemeClr val="tx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Muchas gracias!</a:t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err="1" smtClean="0"/>
              <a:t>Ec.</a:t>
            </a:r>
            <a:r>
              <a:rPr lang="es-UY" dirty="0" smtClean="0"/>
              <a:t> Sylvia Amado</a:t>
            </a:r>
            <a:br>
              <a:rPr lang="es-UY" dirty="0" smtClean="0"/>
            </a:br>
            <a:r>
              <a:rPr lang="es-UY" dirty="0" smtClean="0"/>
              <a:t>samado@catastro.gub.uy</a:t>
            </a:r>
            <a:endParaRPr lang="es-UY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cretaria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1285860"/>
            <a:ext cx="885181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IDEuy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Primera fase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1285875"/>
            <a:ext cx="6761163" cy="4721225"/>
          </a:xfr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cretaria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606" y="1071546"/>
            <a:ext cx="8757698" cy="47716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retaria\Desktop\Nueva carpeta (6)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832819" cy="42767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cretaria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29929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08" y="285728"/>
            <a:ext cx="6624736" cy="6340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Geoportal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268413"/>
            <a:ext cx="54006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3860800"/>
            <a:ext cx="5029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435600" y="2349500"/>
            <a:ext cx="3708400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UY" sz="1200" dirty="0">
                <a:latin typeface="+mn-lt"/>
                <a:cs typeface="+mn-cs"/>
              </a:rPr>
              <a:t>Portal: </a:t>
            </a:r>
            <a:r>
              <a:rPr lang="es-UY" sz="1200" dirty="0">
                <a:latin typeface="+mn-lt"/>
                <a:cs typeface="+mn-cs"/>
                <a:hlinkClick r:id="rId4"/>
              </a:rPr>
              <a:t>http://172.21.0.92/ideuy/</a:t>
            </a:r>
            <a:endParaRPr lang="es-UY" sz="1200" dirty="0">
              <a:latin typeface="+mn-lt"/>
              <a:cs typeface="+mn-cs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UY" sz="1200" dirty="0">
                <a:latin typeface="+mn-lt"/>
                <a:cs typeface="+mn-cs"/>
              </a:rPr>
              <a:t>Visualizador: </a:t>
            </a:r>
            <a:r>
              <a:rPr lang="es-UY" sz="1200" dirty="0">
                <a:latin typeface="+mn-lt"/>
                <a:cs typeface="+mn-cs"/>
                <a:hlinkClick r:id="rId5"/>
              </a:rPr>
              <a:t>http://172.21.0.91:8080/ideuy/</a:t>
            </a:r>
            <a:endParaRPr lang="es-UY" sz="1200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708</Words>
  <Application>Microsoft Office PowerPoint</Application>
  <PresentationFormat>Presentación en pantalla (4:3)</PresentationFormat>
  <Paragraphs>96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  Muchas gracias!  Ec. Sylvia Amado samado@catastro.gub.uy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Secretaria</dc:creator>
  <cp:lastModifiedBy>Secretaria</cp:lastModifiedBy>
  <cp:revision>45</cp:revision>
  <dcterms:created xsi:type="dcterms:W3CDTF">2015-06-17T19:35:02Z</dcterms:created>
  <dcterms:modified xsi:type="dcterms:W3CDTF">2015-08-18T19:20:27Z</dcterms:modified>
</cp:coreProperties>
</file>