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26" r:id="rId2"/>
    <p:sldId id="329" r:id="rId3"/>
    <p:sldId id="308" r:id="rId4"/>
    <p:sldId id="372" r:id="rId5"/>
    <p:sldId id="373" r:id="rId6"/>
    <p:sldId id="374" r:id="rId7"/>
    <p:sldId id="375" r:id="rId8"/>
    <p:sldId id="382" r:id="rId9"/>
    <p:sldId id="349" r:id="rId10"/>
    <p:sldId id="391" r:id="rId11"/>
    <p:sldId id="333" r:id="rId12"/>
    <p:sldId id="351" r:id="rId13"/>
    <p:sldId id="393" r:id="rId14"/>
    <p:sldId id="401" r:id="rId15"/>
    <p:sldId id="402" r:id="rId16"/>
    <p:sldId id="403" r:id="rId17"/>
    <p:sldId id="395" r:id="rId18"/>
    <p:sldId id="404" r:id="rId19"/>
    <p:sldId id="396" r:id="rId20"/>
    <p:sldId id="394" r:id="rId21"/>
    <p:sldId id="397" r:id="rId22"/>
    <p:sldId id="398" r:id="rId23"/>
    <p:sldId id="368" r:id="rId24"/>
    <p:sldId id="400" r:id="rId25"/>
    <p:sldId id="365" r:id="rId26"/>
    <p:sldId id="376" r:id="rId27"/>
  </p:sldIdLst>
  <p:sldSz cx="9144000" cy="6858000" type="screen4x3"/>
  <p:notesSz cx="6858000" cy="99472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37993068851644"/>
          <c:y val="0.14969477125334746"/>
          <c:w val="0.85631941725777116"/>
          <c:h val="0.64572944065949478"/>
        </c:manualLayout>
      </c:layout>
      <c:barChart>
        <c:barDir val="col"/>
        <c:grouping val="clustered"/>
        <c:varyColors val="0"/>
        <c:ser>
          <c:idx val="0"/>
          <c:order val="0"/>
          <c:tx>
            <c:strRef>
              <c:f>'Anexo 1 (4)'!$B$2</c:f>
              <c:strCache>
                <c:ptCount val="1"/>
                <c:pt idx="0">
                  <c:v>Municipios</c:v>
                </c:pt>
              </c:strCache>
            </c:strRef>
          </c:tx>
          <c:invertIfNegative val="0"/>
          <c:cat>
            <c:strRef>
              <c:f>'Anexo 1 (4)'!$A$3:$A$185</c:f>
              <c:strCache>
                <c:ptCount val="16"/>
                <c:pt idx="0">
                  <c:v>Pinar del Río</c:v>
                </c:pt>
                <c:pt idx="1">
                  <c:v>Artemisa</c:v>
                </c:pt>
                <c:pt idx="2">
                  <c:v>La Habana</c:v>
                </c:pt>
                <c:pt idx="3">
                  <c:v>Mayabeque</c:v>
                </c:pt>
                <c:pt idx="4">
                  <c:v>Matanzas</c:v>
                </c:pt>
                <c:pt idx="5">
                  <c:v>Villa Clara</c:v>
                </c:pt>
                <c:pt idx="6">
                  <c:v>Cienfuegos</c:v>
                </c:pt>
                <c:pt idx="7">
                  <c:v>Sancti Spíritus</c:v>
                </c:pt>
                <c:pt idx="8">
                  <c:v>Ciego de Ávila</c:v>
                </c:pt>
                <c:pt idx="9">
                  <c:v>Camagüey</c:v>
                </c:pt>
                <c:pt idx="10">
                  <c:v>Las Tunas</c:v>
                </c:pt>
                <c:pt idx="11">
                  <c:v>Holguín</c:v>
                </c:pt>
                <c:pt idx="12">
                  <c:v>Granma</c:v>
                </c:pt>
                <c:pt idx="13">
                  <c:v>Santiago de Cuba</c:v>
                </c:pt>
                <c:pt idx="14">
                  <c:v>Guantánamo</c:v>
                </c:pt>
                <c:pt idx="15">
                  <c:v>MEIJ</c:v>
                </c:pt>
              </c:strCache>
            </c:strRef>
          </c:cat>
          <c:val>
            <c:numRef>
              <c:f>'Anexo 1 (4)'!$B$3:$B$185</c:f>
            </c:numRef>
          </c:val>
        </c:ser>
        <c:ser>
          <c:idx val="6"/>
          <c:order val="1"/>
          <c:tx>
            <c:strRef>
              <c:f>'Anexo 1 (4)'!$H$2</c:f>
              <c:strCache>
                <c:ptCount val="1"/>
                <c:pt idx="0">
                  <c:v>TOTAL 2014-2020 PROVINCIAS</c:v>
                </c:pt>
              </c:strCache>
            </c:strRef>
          </c:tx>
          <c:spPr>
            <a:ln>
              <a:solidFill>
                <a:srgbClr val="C00000"/>
              </a:solidFill>
            </a:ln>
          </c:spPr>
          <c:invertIfNegative val="0"/>
          <c:dLbls>
            <c:dLbl>
              <c:idx val="0"/>
              <c:layout/>
              <c:tx>
                <c:rich>
                  <a:bodyPr/>
                  <a:lstStyle/>
                  <a:p>
                    <a:r>
                      <a:rPr lang="en-US"/>
                      <a:t>8 973,93</a:t>
                    </a:r>
                  </a:p>
                </c:rich>
              </c:tx>
              <c:dLblPos val="inBase"/>
              <c:showLegendKey val="0"/>
              <c:showVal val="1"/>
              <c:showCatName val="0"/>
              <c:showSerName val="0"/>
              <c:showPercent val="0"/>
              <c:showBubbleSize val="0"/>
            </c:dLbl>
            <c:dLbl>
              <c:idx val="1"/>
              <c:layout>
                <c:manualLayout>
                  <c:x val="1.43983224480504E-3"/>
                  <c:y val="0.12629974546387801"/>
                </c:manualLayout>
              </c:layout>
              <c:tx>
                <c:rich>
                  <a:bodyPr/>
                  <a:lstStyle/>
                  <a:p>
                    <a:r>
                      <a:rPr lang="en-US" dirty="0"/>
                      <a:t>5 752,68</a:t>
                    </a:r>
                  </a:p>
                </c:rich>
              </c:tx>
              <c:dLblPos val="outEnd"/>
              <c:showLegendKey val="0"/>
              <c:showVal val="1"/>
              <c:showCatName val="0"/>
              <c:showSerName val="0"/>
              <c:showPercent val="0"/>
              <c:showBubbleSize val="0"/>
            </c:dLbl>
            <c:dLbl>
              <c:idx val="2"/>
              <c:layout/>
              <c:tx>
                <c:rich>
                  <a:bodyPr/>
                  <a:lstStyle/>
                  <a:p>
                    <a:r>
                      <a:rPr lang="en-US"/>
                      <a:t>26 951,74</a:t>
                    </a:r>
                  </a:p>
                </c:rich>
              </c:tx>
              <c:dLblPos val="inBase"/>
              <c:showLegendKey val="0"/>
              <c:showVal val="1"/>
              <c:showCatName val="0"/>
              <c:showSerName val="0"/>
              <c:showPercent val="0"/>
              <c:showBubbleSize val="0"/>
            </c:dLbl>
            <c:dLbl>
              <c:idx val="3"/>
              <c:layout/>
              <c:tx>
                <c:rich>
                  <a:bodyPr/>
                  <a:lstStyle/>
                  <a:p>
                    <a:r>
                      <a:rPr lang="en-US"/>
                      <a:t>5 063,25</a:t>
                    </a:r>
                  </a:p>
                </c:rich>
              </c:tx>
              <c:dLblPos val="inBase"/>
              <c:showLegendKey val="0"/>
              <c:showVal val="1"/>
              <c:showCatName val="0"/>
              <c:showSerName val="0"/>
              <c:showPercent val="0"/>
              <c:showBubbleSize val="0"/>
            </c:dLbl>
            <c:dLbl>
              <c:idx val="4"/>
              <c:layout/>
              <c:tx>
                <c:rich>
                  <a:bodyPr/>
                  <a:lstStyle/>
                  <a:p>
                    <a:r>
                      <a:rPr lang="en-US"/>
                      <a:t>12 135,21</a:t>
                    </a:r>
                  </a:p>
                </c:rich>
              </c:tx>
              <c:dLblPos val="inBase"/>
              <c:showLegendKey val="0"/>
              <c:showVal val="1"/>
              <c:showCatName val="0"/>
              <c:showSerName val="0"/>
              <c:showPercent val="0"/>
              <c:showBubbleSize val="0"/>
            </c:dLbl>
            <c:dLbl>
              <c:idx val="5"/>
              <c:layout/>
              <c:tx>
                <c:rich>
                  <a:bodyPr/>
                  <a:lstStyle/>
                  <a:p>
                    <a:r>
                      <a:rPr lang="en-US"/>
                      <a:t>13 682,38</a:t>
                    </a:r>
                  </a:p>
                </c:rich>
              </c:tx>
              <c:dLblPos val="inBase"/>
              <c:showLegendKey val="0"/>
              <c:showVal val="1"/>
              <c:showCatName val="0"/>
              <c:showSerName val="0"/>
              <c:showPercent val="0"/>
              <c:showBubbleSize val="0"/>
            </c:dLbl>
            <c:dLbl>
              <c:idx val="6"/>
              <c:layout>
                <c:manualLayout>
                  <c:x val="0"/>
                  <c:y val="0.11669107833502684"/>
                </c:manualLayout>
              </c:layout>
              <c:tx>
                <c:rich>
                  <a:bodyPr/>
                  <a:lstStyle/>
                  <a:p>
                    <a:r>
                      <a:rPr lang="en-US"/>
                      <a:t>4 805,82</a:t>
                    </a:r>
                  </a:p>
                </c:rich>
              </c:tx>
              <c:dLblPos val="outEnd"/>
              <c:showLegendKey val="0"/>
              <c:showVal val="1"/>
              <c:showCatName val="0"/>
              <c:showSerName val="0"/>
              <c:showPercent val="0"/>
              <c:showBubbleSize val="0"/>
            </c:dLbl>
            <c:dLbl>
              <c:idx val="7"/>
              <c:layout/>
              <c:tx>
                <c:rich>
                  <a:bodyPr/>
                  <a:lstStyle/>
                  <a:p>
                    <a:r>
                      <a:rPr lang="en-US"/>
                      <a:t>7 711,11</a:t>
                    </a:r>
                  </a:p>
                </c:rich>
              </c:tx>
              <c:dLblPos val="inBase"/>
              <c:showLegendKey val="0"/>
              <c:showVal val="1"/>
              <c:showCatName val="0"/>
              <c:showSerName val="0"/>
              <c:showPercent val="0"/>
              <c:showBubbleSize val="0"/>
            </c:dLbl>
            <c:dLbl>
              <c:idx val="8"/>
              <c:layout/>
              <c:tx>
                <c:rich>
                  <a:bodyPr/>
                  <a:lstStyle/>
                  <a:p>
                    <a:r>
                      <a:rPr lang="en-US"/>
                      <a:t>6 815,49</a:t>
                    </a:r>
                  </a:p>
                </c:rich>
              </c:tx>
              <c:dLblPos val="inBase"/>
              <c:showLegendKey val="0"/>
              <c:showVal val="1"/>
              <c:showCatName val="0"/>
              <c:showSerName val="0"/>
              <c:showPercent val="0"/>
              <c:showBubbleSize val="0"/>
            </c:dLbl>
            <c:dLbl>
              <c:idx val="9"/>
              <c:layout/>
              <c:tx>
                <c:rich>
                  <a:bodyPr/>
                  <a:lstStyle/>
                  <a:p>
                    <a:r>
                      <a:rPr lang="en-US"/>
                      <a:t>16 748,46</a:t>
                    </a:r>
                  </a:p>
                </c:rich>
              </c:tx>
              <c:dLblPos val="inBase"/>
              <c:showLegendKey val="0"/>
              <c:showVal val="1"/>
              <c:showCatName val="0"/>
              <c:showSerName val="0"/>
              <c:showPercent val="0"/>
              <c:showBubbleSize val="0"/>
            </c:dLbl>
            <c:dLbl>
              <c:idx val="10"/>
              <c:layout/>
              <c:tx>
                <c:rich>
                  <a:bodyPr/>
                  <a:lstStyle/>
                  <a:p>
                    <a:r>
                      <a:rPr lang="en-US"/>
                      <a:t>8 603,27</a:t>
                    </a:r>
                  </a:p>
                </c:rich>
              </c:tx>
              <c:dLblPos val="inBase"/>
              <c:showLegendKey val="0"/>
              <c:showVal val="1"/>
              <c:showCatName val="0"/>
              <c:showSerName val="0"/>
              <c:showPercent val="0"/>
              <c:showBubbleSize val="0"/>
            </c:dLbl>
            <c:dLbl>
              <c:idx val="11"/>
              <c:layout/>
              <c:tx>
                <c:rich>
                  <a:bodyPr/>
                  <a:lstStyle/>
                  <a:p>
                    <a:r>
                      <a:rPr lang="en-US"/>
                      <a:t>17 858,92</a:t>
                    </a:r>
                  </a:p>
                </c:rich>
              </c:tx>
              <c:dLblPos val="inBase"/>
              <c:showLegendKey val="0"/>
              <c:showVal val="1"/>
              <c:showCatName val="0"/>
              <c:showSerName val="0"/>
              <c:showPercent val="0"/>
              <c:showBubbleSize val="0"/>
            </c:dLbl>
            <c:dLbl>
              <c:idx val="12"/>
              <c:layout/>
              <c:tx>
                <c:rich>
                  <a:bodyPr/>
                  <a:lstStyle/>
                  <a:p>
                    <a:r>
                      <a:rPr lang="en-US"/>
                      <a:t>10 068,22</a:t>
                    </a:r>
                  </a:p>
                </c:rich>
              </c:tx>
              <c:dLblPos val="inBase"/>
              <c:showLegendKey val="0"/>
              <c:showVal val="1"/>
              <c:showCatName val="0"/>
              <c:showSerName val="0"/>
              <c:showPercent val="0"/>
              <c:showBubbleSize val="0"/>
            </c:dLbl>
            <c:dLbl>
              <c:idx val="13"/>
              <c:layout/>
              <c:tx>
                <c:rich>
                  <a:bodyPr/>
                  <a:lstStyle/>
                  <a:p>
                    <a:r>
                      <a:rPr lang="en-US"/>
                      <a:t>15 631,02</a:t>
                    </a:r>
                  </a:p>
                </c:rich>
              </c:tx>
              <c:dLblPos val="inBase"/>
              <c:showLegendKey val="0"/>
              <c:showVal val="1"/>
              <c:showCatName val="0"/>
              <c:showSerName val="0"/>
              <c:showPercent val="0"/>
              <c:showBubbleSize val="0"/>
            </c:dLbl>
            <c:dLbl>
              <c:idx val="14"/>
              <c:layout/>
              <c:tx>
                <c:rich>
                  <a:bodyPr/>
                  <a:lstStyle/>
                  <a:p>
                    <a:r>
                      <a:rPr lang="en-US"/>
                      <a:t>6 081,53</a:t>
                    </a:r>
                  </a:p>
                </c:rich>
              </c:tx>
              <c:dLblPos val="inBase"/>
              <c:showLegendKey val="0"/>
              <c:showVal val="1"/>
              <c:showCatName val="0"/>
              <c:showSerName val="0"/>
              <c:showPercent val="0"/>
              <c:showBubbleSize val="0"/>
            </c:dLbl>
            <c:dLbl>
              <c:idx val="15"/>
              <c:layout/>
              <c:tx>
                <c:rich>
                  <a:bodyPr/>
                  <a:lstStyle/>
                  <a:p>
                    <a:r>
                      <a:rPr lang="en-US"/>
                      <a:t>1 627,56</a:t>
                    </a:r>
                  </a:p>
                </c:rich>
              </c:tx>
              <c:dLblPos val="inBase"/>
              <c:showLegendKey val="0"/>
              <c:showVal val="1"/>
              <c:showCatName val="0"/>
              <c:showSerName val="0"/>
              <c:showPercent val="0"/>
              <c:showBubbleSize val="0"/>
            </c:dLbl>
            <c:txPr>
              <a:bodyPr rot="-5400000" vert="horz" anchor="ctr" anchorCtr="1"/>
              <a:lstStyle/>
              <a:p>
                <a:pPr>
                  <a:defRPr/>
                </a:pPr>
                <a:endParaRPr lang="es-ES"/>
              </a:p>
            </c:txPr>
            <c:dLblPos val="inBase"/>
            <c:showLegendKey val="0"/>
            <c:showVal val="1"/>
            <c:showCatName val="0"/>
            <c:showSerName val="0"/>
            <c:showPercent val="0"/>
            <c:showBubbleSize val="0"/>
            <c:showLeaderLines val="0"/>
          </c:dLbls>
          <c:trendline>
            <c:trendlineType val="linear"/>
            <c:dispRSqr val="0"/>
            <c:dispEq val="0"/>
          </c:trendline>
          <c:cat>
            <c:strRef>
              <c:f>'Anexo 1 (4)'!$A$3:$A$185</c:f>
              <c:strCache>
                <c:ptCount val="16"/>
                <c:pt idx="0">
                  <c:v>Pinar del Río</c:v>
                </c:pt>
                <c:pt idx="1">
                  <c:v>Artemisa</c:v>
                </c:pt>
                <c:pt idx="2">
                  <c:v>La Habana</c:v>
                </c:pt>
                <c:pt idx="3">
                  <c:v>Mayabeque</c:v>
                </c:pt>
                <c:pt idx="4">
                  <c:v>Matanzas</c:v>
                </c:pt>
                <c:pt idx="5">
                  <c:v>Villa Clara</c:v>
                </c:pt>
                <c:pt idx="6">
                  <c:v>Cienfuegos</c:v>
                </c:pt>
                <c:pt idx="7">
                  <c:v>Sancti Spíritus</c:v>
                </c:pt>
                <c:pt idx="8">
                  <c:v>Ciego de Ávila</c:v>
                </c:pt>
                <c:pt idx="9">
                  <c:v>Camagüey</c:v>
                </c:pt>
                <c:pt idx="10">
                  <c:v>Las Tunas</c:v>
                </c:pt>
                <c:pt idx="11">
                  <c:v>Holguín</c:v>
                </c:pt>
                <c:pt idx="12">
                  <c:v>Granma</c:v>
                </c:pt>
                <c:pt idx="13">
                  <c:v>Santiago de Cuba</c:v>
                </c:pt>
                <c:pt idx="14">
                  <c:v>Guantánamo</c:v>
                </c:pt>
                <c:pt idx="15">
                  <c:v>MEIJ</c:v>
                </c:pt>
              </c:strCache>
            </c:strRef>
          </c:cat>
          <c:val>
            <c:numRef>
              <c:f>'Anexo 1 (4)'!$H$3:$H$185</c:f>
              <c:numCache>
                <c:formatCode>0.00;[Red]0.00</c:formatCode>
                <c:ptCount val="16"/>
                <c:pt idx="0">
                  <c:v>8973.93</c:v>
                </c:pt>
                <c:pt idx="1">
                  <c:v>5752.68</c:v>
                </c:pt>
                <c:pt idx="2">
                  <c:v>26951.739999999991</c:v>
                </c:pt>
                <c:pt idx="3">
                  <c:v>5063.25</c:v>
                </c:pt>
                <c:pt idx="4">
                  <c:v>12135.209999999992</c:v>
                </c:pt>
                <c:pt idx="5">
                  <c:v>13682.380000000001</c:v>
                </c:pt>
                <c:pt idx="6">
                  <c:v>4805.8200000000024</c:v>
                </c:pt>
                <c:pt idx="7">
                  <c:v>7711.1100000000006</c:v>
                </c:pt>
                <c:pt idx="8">
                  <c:v>6815.4900000000007</c:v>
                </c:pt>
                <c:pt idx="9">
                  <c:v>16748.460000000006</c:v>
                </c:pt>
                <c:pt idx="10">
                  <c:v>8603.2699999999932</c:v>
                </c:pt>
                <c:pt idx="11">
                  <c:v>17858.919999999991</c:v>
                </c:pt>
                <c:pt idx="12">
                  <c:v>10068.219999999996</c:v>
                </c:pt>
                <c:pt idx="13">
                  <c:v>15631.019999999995</c:v>
                </c:pt>
                <c:pt idx="14">
                  <c:v>6081.5300000000007</c:v>
                </c:pt>
                <c:pt idx="15">
                  <c:v>1627.5600000000002</c:v>
                </c:pt>
              </c:numCache>
            </c:numRef>
          </c:val>
        </c:ser>
        <c:dLbls>
          <c:showLegendKey val="0"/>
          <c:showVal val="0"/>
          <c:showCatName val="0"/>
          <c:showSerName val="0"/>
          <c:showPercent val="0"/>
          <c:showBubbleSize val="0"/>
        </c:dLbls>
        <c:gapWidth val="150"/>
        <c:axId val="28294528"/>
        <c:axId val="30273920"/>
      </c:barChart>
      <c:catAx>
        <c:axId val="28294528"/>
        <c:scaling>
          <c:orientation val="minMax"/>
        </c:scaling>
        <c:delete val="0"/>
        <c:axPos val="b"/>
        <c:majorTickMark val="none"/>
        <c:minorTickMark val="none"/>
        <c:tickLblPos val="nextTo"/>
        <c:txPr>
          <a:bodyPr/>
          <a:lstStyle/>
          <a:p>
            <a:pPr>
              <a:defRPr>
                <a:latin typeface="Arial Narrow" pitchFamily="34" charset="0"/>
              </a:defRPr>
            </a:pPr>
            <a:endParaRPr lang="es-ES"/>
          </a:p>
        </c:txPr>
        <c:crossAx val="30273920"/>
        <c:crosses val="autoZero"/>
        <c:auto val="1"/>
        <c:lblAlgn val="ctr"/>
        <c:lblOffset val="100"/>
        <c:noMultiLvlLbl val="0"/>
      </c:catAx>
      <c:valAx>
        <c:axId val="30273920"/>
        <c:scaling>
          <c:orientation val="minMax"/>
        </c:scaling>
        <c:delete val="0"/>
        <c:axPos val="l"/>
        <c:title>
          <c:tx>
            <c:rich>
              <a:bodyPr rot="-5400000" vert="horz"/>
              <a:lstStyle/>
              <a:p>
                <a:pPr>
                  <a:defRPr/>
                </a:pPr>
                <a:r>
                  <a:rPr lang="en-US"/>
                  <a:t>HECTÁREAS</a:t>
                </a:r>
              </a:p>
            </c:rich>
          </c:tx>
          <c:layout>
            <c:manualLayout>
              <c:xMode val="edge"/>
              <c:yMode val="edge"/>
              <c:x val="7.1991612240251994E-3"/>
              <c:y val="0.4517254597012389"/>
            </c:manualLayout>
          </c:layout>
          <c:overlay val="0"/>
        </c:title>
        <c:numFmt formatCode="0.00;[Red]0.00" sourceLinked="1"/>
        <c:majorTickMark val="none"/>
        <c:minorTickMark val="none"/>
        <c:tickLblPos val="nextTo"/>
        <c:crossAx val="28294528"/>
        <c:crosses val="autoZero"/>
        <c:crossBetween val="between"/>
      </c:valAx>
    </c:plotArea>
    <c:plotVisOnly val="1"/>
    <c:dispBlanksAs val="gap"/>
    <c:showDLblsOverMax val="0"/>
  </c:chart>
  <c:txPr>
    <a:bodyPr/>
    <a:lstStyle/>
    <a:p>
      <a:pPr>
        <a:defRPr sz="1200" baseline="0">
          <a:latin typeface="Arial" pitchFamily="34" charset="0"/>
        </a:defRPr>
      </a:pPr>
      <a:endParaRPr lang="es-E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B6A4B-8E1D-48E4-8E3B-B3398F0A268B}"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MX"/>
        </a:p>
      </dgm:t>
    </dgm:pt>
    <dgm:pt modelId="{B5B05CBE-1C87-4525-AFFE-9ECD42CD6884}">
      <dgm:prSet phldrT="[Texto]"/>
      <dgm:spPr/>
      <dgm:t>
        <a:bodyPr/>
        <a:lstStyle/>
        <a:p>
          <a:r>
            <a:rPr lang="es-ES" dirty="0" smtClean="0"/>
            <a:t>La creación del Catastro Nacional de Cuba comenzó en 1976.</a:t>
          </a:r>
          <a:endParaRPr lang="es-MX" dirty="0"/>
        </a:p>
      </dgm:t>
    </dgm:pt>
    <dgm:pt modelId="{1E70E6B9-4DAD-497C-96CA-FDBE327CBCFC}" type="parTrans" cxnId="{CD35958C-0921-484D-9575-F4D2791DA21D}">
      <dgm:prSet/>
      <dgm:spPr/>
      <dgm:t>
        <a:bodyPr/>
        <a:lstStyle/>
        <a:p>
          <a:endParaRPr lang="es-MX"/>
        </a:p>
      </dgm:t>
    </dgm:pt>
    <dgm:pt modelId="{44608AB3-56D1-420C-A977-303ABAC88BDC}" type="sibTrans" cxnId="{CD35958C-0921-484D-9575-F4D2791DA21D}">
      <dgm:prSet/>
      <dgm:spPr/>
      <dgm:t>
        <a:bodyPr/>
        <a:lstStyle/>
        <a:p>
          <a:endParaRPr lang="es-MX"/>
        </a:p>
      </dgm:t>
    </dgm:pt>
    <dgm:pt modelId="{0891DBFB-1D47-4176-93ED-55D0C95EEBC1}">
      <dgm:prSet phldrT="[Texto]"/>
      <dgm:spPr/>
      <dgm:t>
        <a:bodyPr/>
        <a:lstStyle/>
        <a:p>
          <a:pPr algn="just"/>
          <a:r>
            <a:rPr lang="es-ES_tradnl" b="0" dirty="0" smtClean="0">
              <a:effectLst/>
              <a:latin typeface="+mn-lt"/>
            </a:rPr>
            <a:t>Este trabajo implicó la realización de un vuelo general de todo el país,  el procesamiento fotogramétrico y cartográfico y la investigación de cada uno de los poseedores de tierra con la clasificación de  sus parcelas de acuerdo con el uso correspondiente.</a:t>
          </a:r>
          <a:endParaRPr lang="es-MX" b="0" dirty="0">
            <a:latin typeface="+mn-lt"/>
          </a:endParaRPr>
        </a:p>
      </dgm:t>
    </dgm:pt>
    <dgm:pt modelId="{8CBC032C-0B13-4828-97C7-86F3F33A3B2E}" type="parTrans" cxnId="{AF9A52CE-852C-4A22-8DC3-0EB7F22AFF67}">
      <dgm:prSet/>
      <dgm:spPr/>
      <dgm:t>
        <a:bodyPr/>
        <a:lstStyle/>
        <a:p>
          <a:endParaRPr lang="es-MX"/>
        </a:p>
      </dgm:t>
    </dgm:pt>
    <dgm:pt modelId="{D023BF8A-8A43-49B2-8B1A-F5F87FA84765}" type="sibTrans" cxnId="{AF9A52CE-852C-4A22-8DC3-0EB7F22AFF67}">
      <dgm:prSet/>
      <dgm:spPr/>
      <dgm:t>
        <a:bodyPr/>
        <a:lstStyle/>
        <a:p>
          <a:endParaRPr lang="es-MX"/>
        </a:p>
      </dgm:t>
    </dgm:pt>
    <dgm:pt modelId="{7EB351C7-1A7C-4568-BF98-C65C34DF3563}">
      <dgm:prSet phldrT="[Texto]"/>
      <dgm:spPr/>
      <dgm:t>
        <a:bodyPr/>
        <a:lstStyle/>
        <a:p>
          <a:r>
            <a:rPr lang="es-ES" dirty="0" smtClean="0"/>
            <a:t>Concluyó en 1992</a:t>
          </a:r>
          <a:endParaRPr lang="es-MX" dirty="0"/>
        </a:p>
      </dgm:t>
    </dgm:pt>
    <dgm:pt modelId="{54A65F12-0688-457F-A973-D59ACB002874}" type="parTrans" cxnId="{318E572C-7BF7-45F1-A9F3-4B0DEFEA0992}">
      <dgm:prSet/>
      <dgm:spPr/>
      <dgm:t>
        <a:bodyPr/>
        <a:lstStyle/>
        <a:p>
          <a:endParaRPr lang="es-MX"/>
        </a:p>
      </dgm:t>
    </dgm:pt>
    <dgm:pt modelId="{5A37EB5F-EAAA-4C71-A3C6-E4F0EE354016}" type="sibTrans" cxnId="{318E572C-7BF7-45F1-A9F3-4B0DEFEA0992}">
      <dgm:prSet/>
      <dgm:spPr/>
      <dgm:t>
        <a:bodyPr/>
        <a:lstStyle/>
        <a:p>
          <a:endParaRPr lang="es-MX"/>
        </a:p>
      </dgm:t>
    </dgm:pt>
    <dgm:pt modelId="{4507F5F5-1412-4762-8DFE-391A563795AC}">
      <dgm:prSet phldrT="[Texto]"/>
      <dgm:spPr/>
      <dgm:t>
        <a:bodyPr/>
        <a:lstStyle/>
        <a:p>
          <a:pPr algn="just"/>
          <a:r>
            <a:rPr lang="es-ES_tradnl" b="0" dirty="0" smtClean="0">
              <a:effectLst/>
              <a:latin typeface="+mn-lt"/>
            </a:rPr>
            <a:t>Base catastral impresa a escala 1:10000 en la mayor parte del territorio nacional.</a:t>
          </a:r>
          <a:endParaRPr lang="es-MX" b="0" dirty="0">
            <a:latin typeface="+mn-lt"/>
          </a:endParaRPr>
        </a:p>
      </dgm:t>
    </dgm:pt>
    <dgm:pt modelId="{CD69FEAF-51EA-4AE8-86CB-F7BD25E7195B}" type="parTrans" cxnId="{C32F4531-9D1A-4929-B2FB-361262A9F713}">
      <dgm:prSet/>
      <dgm:spPr/>
      <dgm:t>
        <a:bodyPr/>
        <a:lstStyle/>
        <a:p>
          <a:endParaRPr lang="es-MX"/>
        </a:p>
      </dgm:t>
    </dgm:pt>
    <dgm:pt modelId="{9606BE78-279F-4378-8CDD-011A2EE09013}" type="sibTrans" cxnId="{C32F4531-9D1A-4929-B2FB-361262A9F713}">
      <dgm:prSet/>
      <dgm:spPr/>
      <dgm:t>
        <a:bodyPr/>
        <a:lstStyle/>
        <a:p>
          <a:endParaRPr lang="es-MX"/>
        </a:p>
      </dgm:t>
    </dgm:pt>
    <dgm:pt modelId="{AF2AAE3C-D461-47F6-9187-59CC33DFB767}">
      <dgm:prSet phldrT="[Texto]"/>
      <dgm:spPr/>
      <dgm:t>
        <a:bodyPr/>
        <a:lstStyle/>
        <a:p>
          <a:pPr algn="just"/>
          <a:r>
            <a:rPr lang="es-ES_tradnl" b="0" dirty="0" smtClean="0">
              <a:effectLst/>
              <a:latin typeface="+mn-lt"/>
            </a:rPr>
            <a:t>En la Península de </a:t>
          </a:r>
          <a:r>
            <a:rPr lang="es-ES_tradnl" b="0" dirty="0" err="1" smtClean="0">
              <a:effectLst/>
              <a:latin typeface="+mn-lt"/>
            </a:rPr>
            <a:t>Guanahacabibes</a:t>
          </a:r>
          <a:r>
            <a:rPr lang="es-ES_tradnl" b="0" dirty="0" smtClean="0">
              <a:effectLst/>
              <a:latin typeface="+mn-lt"/>
            </a:rPr>
            <a:t>, la Ciénaga de Zapata, Caimanera y la parte sur de la Isla de la Juventud a escala 1:25000.</a:t>
          </a:r>
          <a:r>
            <a:rPr lang="es-ES_tradnl" b="1" dirty="0" smtClean="0">
              <a:effectLst/>
              <a:latin typeface="+mn-lt"/>
            </a:rPr>
            <a:t> </a:t>
          </a:r>
          <a:endParaRPr lang="es-MX" b="1" dirty="0">
            <a:latin typeface="+mn-lt"/>
          </a:endParaRPr>
        </a:p>
      </dgm:t>
    </dgm:pt>
    <dgm:pt modelId="{DC5891F0-5248-4254-B561-18F9E2AC7070}" type="parTrans" cxnId="{EDFBDEFE-9530-449B-8538-7541B422B3EC}">
      <dgm:prSet/>
      <dgm:spPr/>
      <dgm:t>
        <a:bodyPr/>
        <a:lstStyle/>
        <a:p>
          <a:endParaRPr lang="es-MX"/>
        </a:p>
      </dgm:t>
    </dgm:pt>
    <dgm:pt modelId="{07EEB63D-81A6-4702-AFA1-000B06469374}" type="sibTrans" cxnId="{EDFBDEFE-9530-449B-8538-7541B422B3EC}">
      <dgm:prSet/>
      <dgm:spPr/>
      <dgm:t>
        <a:bodyPr/>
        <a:lstStyle/>
        <a:p>
          <a:endParaRPr lang="es-MX"/>
        </a:p>
      </dgm:t>
    </dgm:pt>
    <dgm:pt modelId="{369E467B-53DB-4935-879E-8EF8987C0FAA}">
      <dgm:prSet phldrT="[Texto]"/>
      <dgm:spPr/>
      <dgm:t>
        <a:bodyPr/>
        <a:lstStyle/>
        <a:p>
          <a:pPr algn="just"/>
          <a:r>
            <a:rPr lang="es-ES_tradnl" b="0" dirty="0" smtClean="0">
              <a:effectLst/>
              <a:latin typeface="+mn-lt"/>
            </a:rPr>
            <a:t>En el área urbana el trabajo en ese período se limitó a determinar las superficies de los asentamientos poblacionales y de su infraestructura fundamental.</a:t>
          </a:r>
          <a:r>
            <a:rPr lang="es-ES_tradnl" b="1" dirty="0" smtClean="0">
              <a:effectLst/>
              <a:latin typeface="+mn-lt"/>
            </a:rPr>
            <a:t> </a:t>
          </a:r>
          <a:endParaRPr lang="es-MX" b="1" dirty="0">
            <a:latin typeface="+mn-lt"/>
          </a:endParaRPr>
        </a:p>
      </dgm:t>
    </dgm:pt>
    <dgm:pt modelId="{A8AF8AC4-4218-4785-BC4D-49A7FF2FC9CE}" type="parTrans" cxnId="{DF881123-0E88-4E14-B566-A22E019CCECE}">
      <dgm:prSet/>
      <dgm:spPr/>
      <dgm:t>
        <a:bodyPr/>
        <a:lstStyle/>
        <a:p>
          <a:endParaRPr lang="es-MX"/>
        </a:p>
      </dgm:t>
    </dgm:pt>
    <dgm:pt modelId="{07BA6830-5A25-420A-91BD-3D5D2EB660F4}" type="sibTrans" cxnId="{DF881123-0E88-4E14-B566-A22E019CCECE}">
      <dgm:prSet/>
      <dgm:spPr/>
      <dgm:t>
        <a:bodyPr/>
        <a:lstStyle/>
        <a:p>
          <a:endParaRPr lang="es-MX"/>
        </a:p>
      </dgm:t>
    </dgm:pt>
    <dgm:pt modelId="{41CD17DC-FCB1-4742-81C4-7C254C0986B9}" type="pres">
      <dgm:prSet presAssocID="{C2EB6A4B-8E1D-48E4-8E3B-B3398F0A268B}" presName="linear" presStyleCnt="0">
        <dgm:presLayoutVars>
          <dgm:animLvl val="lvl"/>
          <dgm:resizeHandles val="exact"/>
        </dgm:presLayoutVars>
      </dgm:prSet>
      <dgm:spPr/>
      <dgm:t>
        <a:bodyPr/>
        <a:lstStyle/>
        <a:p>
          <a:endParaRPr lang="es-MX"/>
        </a:p>
      </dgm:t>
    </dgm:pt>
    <dgm:pt modelId="{544B2B7F-E9B9-4BE0-AF9F-6C740842C0C8}" type="pres">
      <dgm:prSet presAssocID="{B5B05CBE-1C87-4525-AFFE-9ECD42CD6884}" presName="parentText" presStyleLbl="node1" presStyleIdx="0" presStyleCnt="2">
        <dgm:presLayoutVars>
          <dgm:chMax val="0"/>
          <dgm:bulletEnabled val="1"/>
        </dgm:presLayoutVars>
      </dgm:prSet>
      <dgm:spPr/>
      <dgm:t>
        <a:bodyPr/>
        <a:lstStyle/>
        <a:p>
          <a:endParaRPr lang="es-MX"/>
        </a:p>
      </dgm:t>
    </dgm:pt>
    <dgm:pt modelId="{D792A006-4B14-486C-B06F-765051E7A1AA}" type="pres">
      <dgm:prSet presAssocID="{B5B05CBE-1C87-4525-AFFE-9ECD42CD6884}" presName="childText" presStyleLbl="revTx" presStyleIdx="0" presStyleCnt="2">
        <dgm:presLayoutVars>
          <dgm:bulletEnabled val="1"/>
        </dgm:presLayoutVars>
      </dgm:prSet>
      <dgm:spPr/>
      <dgm:t>
        <a:bodyPr/>
        <a:lstStyle/>
        <a:p>
          <a:endParaRPr lang="es-MX"/>
        </a:p>
      </dgm:t>
    </dgm:pt>
    <dgm:pt modelId="{5E603C46-922E-48FF-959E-173A99CF2D57}" type="pres">
      <dgm:prSet presAssocID="{7EB351C7-1A7C-4568-BF98-C65C34DF3563}" presName="parentText" presStyleLbl="node1" presStyleIdx="1" presStyleCnt="2" custScaleY="76943">
        <dgm:presLayoutVars>
          <dgm:chMax val="0"/>
          <dgm:bulletEnabled val="1"/>
        </dgm:presLayoutVars>
      </dgm:prSet>
      <dgm:spPr/>
      <dgm:t>
        <a:bodyPr/>
        <a:lstStyle/>
        <a:p>
          <a:endParaRPr lang="es-MX"/>
        </a:p>
      </dgm:t>
    </dgm:pt>
    <dgm:pt modelId="{9EC96BAC-13FE-44FE-A950-48346418B758}" type="pres">
      <dgm:prSet presAssocID="{7EB351C7-1A7C-4568-BF98-C65C34DF3563}" presName="childText" presStyleLbl="revTx" presStyleIdx="1" presStyleCnt="2">
        <dgm:presLayoutVars>
          <dgm:bulletEnabled val="1"/>
        </dgm:presLayoutVars>
      </dgm:prSet>
      <dgm:spPr/>
      <dgm:t>
        <a:bodyPr/>
        <a:lstStyle/>
        <a:p>
          <a:endParaRPr lang="es-MX"/>
        </a:p>
      </dgm:t>
    </dgm:pt>
  </dgm:ptLst>
  <dgm:cxnLst>
    <dgm:cxn modelId="{E7ED4CDA-7048-404D-B409-1A9651018837}" type="presOf" srcId="{B5B05CBE-1C87-4525-AFFE-9ECD42CD6884}" destId="{544B2B7F-E9B9-4BE0-AF9F-6C740842C0C8}" srcOrd="0" destOrd="0" presId="urn:microsoft.com/office/officeart/2005/8/layout/vList2"/>
    <dgm:cxn modelId="{0E78458F-F31F-48F3-96E9-C12DB821D6CF}" type="presOf" srcId="{C2EB6A4B-8E1D-48E4-8E3B-B3398F0A268B}" destId="{41CD17DC-FCB1-4742-81C4-7C254C0986B9}" srcOrd="0" destOrd="0" presId="urn:microsoft.com/office/officeart/2005/8/layout/vList2"/>
    <dgm:cxn modelId="{CD35958C-0921-484D-9575-F4D2791DA21D}" srcId="{C2EB6A4B-8E1D-48E4-8E3B-B3398F0A268B}" destId="{B5B05CBE-1C87-4525-AFFE-9ECD42CD6884}" srcOrd="0" destOrd="0" parTransId="{1E70E6B9-4DAD-497C-96CA-FDBE327CBCFC}" sibTransId="{44608AB3-56D1-420C-A977-303ABAC88BDC}"/>
    <dgm:cxn modelId="{F65212E8-8B86-4E94-9E84-8EFD0A363DCA}" type="presOf" srcId="{369E467B-53DB-4935-879E-8EF8987C0FAA}" destId="{D792A006-4B14-486C-B06F-765051E7A1AA}" srcOrd="0" destOrd="1" presId="urn:microsoft.com/office/officeart/2005/8/layout/vList2"/>
    <dgm:cxn modelId="{DF881123-0E88-4E14-B566-A22E019CCECE}" srcId="{B5B05CBE-1C87-4525-AFFE-9ECD42CD6884}" destId="{369E467B-53DB-4935-879E-8EF8987C0FAA}" srcOrd="1" destOrd="0" parTransId="{A8AF8AC4-4218-4785-BC4D-49A7FF2FC9CE}" sibTransId="{07BA6830-5A25-420A-91BD-3D5D2EB660F4}"/>
    <dgm:cxn modelId="{EDFBDEFE-9530-449B-8538-7541B422B3EC}" srcId="{7EB351C7-1A7C-4568-BF98-C65C34DF3563}" destId="{AF2AAE3C-D461-47F6-9187-59CC33DFB767}" srcOrd="1" destOrd="0" parTransId="{DC5891F0-5248-4254-B561-18F9E2AC7070}" sibTransId="{07EEB63D-81A6-4702-AFA1-000B06469374}"/>
    <dgm:cxn modelId="{AF9A52CE-852C-4A22-8DC3-0EB7F22AFF67}" srcId="{B5B05CBE-1C87-4525-AFFE-9ECD42CD6884}" destId="{0891DBFB-1D47-4176-93ED-55D0C95EEBC1}" srcOrd="0" destOrd="0" parTransId="{8CBC032C-0B13-4828-97C7-86F3F33A3B2E}" sibTransId="{D023BF8A-8A43-49B2-8B1A-F5F87FA84765}"/>
    <dgm:cxn modelId="{E45325F0-7376-4A66-B830-3F4E5571C2FB}" type="presOf" srcId="{0891DBFB-1D47-4176-93ED-55D0C95EEBC1}" destId="{D792A006-4B14-486C-B06F-765051E7A1AA}" srcOrd="0" destOrd="0" presId="urn:microsoft.com/office/officeart/2005/8/layout/vList2"/>
    <dgm:cxn modelId="{318E572C-7BF7-45F1-A9F3-4B0DEFEA0992}" srcId="{C2EB6A4B-8E1D-48E4-8E3B-B3398F0A268B}" destId="{7EB351C7-1A7C-4568-BF98-C65C34DF3563}" srcOrd="1" destOrd="0" parTransId="{54A65F12-0688-457F-A973-D59ACB002874}" sibTransId="{5A37EB5F-EAAA-4C71-A3C6-E4F0EE354016}"/>
    <dgm:cxn modelId="{EFEBBFD3-B301-408A-8B80-21C657CAFAAA}" type="presOf" srcId="{4507F5F5-1412-4762-8DFE-391A563795AC}" destId="{9EC96BAC-13FE-44FE-A950-48346418B758}" srcOrd="0" destOrd="0" presId="urn:microsoft.com/office/officeart/2005/8/layout/vList2"/>
    <dgm:cxn modelId="{C32F4531-9D1A-4929-B2FB-361262A9F713}" srcId="{7EB351C7-1A7C-4568-BF98-C65C34DF3563}" destId="{4507F5F5-1412-4762-8DFE-391A563795AC}" srcOrd="0" destOrd="0" parTransId="{CD69FEAF-51EA-4AE8-86CB-F7BD25E7195B}" sibTransId="{9606BE78-279F-4378-8CDD-011A2EE09013}"/>
    <dgm:cxn modelId="{8BF99743-186B-4F19-8427-AE7A344BB0C8}" type="presOf" srcId="{AF2AAE3C-D461-47F6-9187-59CC33DFB767}" destId="{9EC96BAC-13FE-44FE-A950-48346418B758}" srcOrd="0" destOrd="1" presId="urn:microsoft.com/office/officeart/2005/8/layout/vList2"/>
    <dgm:cxn modelId="{0152459E-5C90-436A-9EA0-7AE360D8CE47}" type="presOf" srcId="{7EB351C7-1A7C-4568-BF98-C65C34DF3563}" destId="{5E603C46-922E-48FF-959E-173A99CF2D57}" srcOrd="0" destOrd="0" presId="urn:microsoft.com/office/officeart/2005/8/layout/vList2"/>
    <dgm:cxn modelId="{E1757B2E-E0F1-4647-9B4F-E6FC0A234FCA}" type="presParOf" srcId="{41CD17DC-FCB1-4742-81C4-7C254C0986B9}" destId="{544B2B7F-E9B9-4BE0-AF9F-6C740842C0C8}" srcOrd="0" destOrd="0" presId="urn:microsoft.com/office/officeart/2005/8/layout/vList2"/>
    <dgm:cxn modelId="{6C7E6B24-9935-4EC0-84D7-5764DE225217}" type="presParOf" srcId="{41CD17DC-FCB1-4742-81C4-7C254C0986B9}" destId="{D792A006-4B14-486C-B06F-765051E7A1AA}" srcOrd="1" destOrd="0" presId="urn:microsoft.com/office/officeart/2005/8/layout/vList2"/>
    <dgm:cxn modelId="{16E249EA-C16F-4ABF-80F4-6CD35FB8C6E9}" type="presParOf" srcId="{41CD17DC-FCB1-4742-81C4-7C254C0986B9}" destId="{5E603C46-922E-48FF-959E-173A99CF2D57}" srcOrd="2" destOrd="0" presId="urn:microsoft.com/office/officeart/2005/8/layout/vList2"/>
    <dgm:cxn modelId="{7A919E16-F9B7-4854-83BF-571092655BED}" type="presParOf" srcId="{41CD17DC-FCB1-4742-81C4-7C254C0986B9}" destId="{9EC96BAC-13FE-44FE-A950-48346418B75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B6A4B-8E1D-48E4-8E3B-B3398F0A268B}"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MX"/>
        </a:p>
      </dgm:t>
    </dgm:pt>
    <dgm:pt modelId="{F8962AD9-DC28-4654-9784-DE36FCD44EDC}">
      <dgm:prSet/>
      <dgm:spPr/>
      <dgm:t>
        <a:bodyPr/>
        <a:lstStyle/>
        <a:p>
          <a:r>
            <a:rPr lang="es-ES" dirty="0" smtClean="0"/>
            <a:t>Avance catastral urbano en 1999</a:t>
          </a:r>
          <a:endParaRPr lang="es-MX" dirty="0"/>
        </a:p>
      </dgm:t>
    </dgm:pt>
    <dgm:pt modelId="{DB769C1E-DF86-4FE2-B5DD-FBA5A3C107C0}" type="parTrans" cxnId="{8C833443-DF0A-435D-8BD7-AF4906EB9AF9}">
      <dgm:prSet/>
      <dgm:spPr/>
      <dgm:t>
        <a:bodyPr/>
        <a:lstStyle/>
        <a:p>
          <a:endParaRPr lang="es-MX"/>
        </a:p>
      </dgm:t>
    </dgm:pt>
    <dgm:pt modelId="{FE36D72E-B722-4605-B933-BBAF65E1D063}" type="sibTrans" cxnId="{8C833443-DF0A-435D-8BD7-AF4906EB9AF9}">
      <dgm:prSet/>
      <dgm:spPr/>
      <dgm:t>
        <a:bodyPr/>
        <a:lstStyle/>
        <a:p>
          <a:endParaRPr lang="es-MX"/>
        </a:p>
      </dgm:t>
    </dgm:pt>
    <dgm:pt modelId="{ACA65BC0-8347-4DF4-A8DC-BD5B02992A23}">
      <dgm:prSet/>
      <dgm:spPr/>
      <dgm:t>
        <a:bodyPr/>
        <a:lstStyle/>
        <a:p>
          <a:pPr algn="just"/>
          <a:r>
            <a:rPr lang="es-ES" b="0" dirty="0" smtClean="0">
              <a:effectLst/>
              <a:latin typeface="+mn-lt"/>
            </a:rPr>
            <a:t>En su tecnología no se conciben las manzanas correctamente medidas ni </a:t>
          </a:r>
          <a:r>
            <a:rPr lang="es-ES" b="0" dirty="0" err="1" smtClean="0">
              <a:effectLst/>
              <a:latin typeface="+mn-lt"/>
            </a:rPr>
            <a:t>georeferenciadas</a:t>
          </a:r>
          <a:r>
            <a:rPr lang="es-ES" b="0" dirty="0" smtClean="0">
              <a:effectLst/>
              <a:latin typeface="+mn-lt"/>
            </a:rPr>
            <a:t> para integrarlas a un Sistema Gráfico y Literal, con un formato digital.</a:t>
          </a:r>
          <a:endParaRPr lang="es-MX" b="0" dirty="0">
            <a:latin typeface="+mn-lt"/>
          </a:endParaRPr>
        </a:p>
      </dgm:t>
    </dgm:pt>
    <dgm:pt modelId="{7222C5EE-D4A4-4625-9F9D-D8D3E6409078}" type="parTrans" cxnId="{0B19121F-5D8B-45A8-AAC0-D87ECC482E8A}">
      <dgm:prSet/>
      <dgm:spPr/>
      <dgm:t>
        <a:bodyPr/>
        <a:lstStyle/>
        <a:p>
          <a:endParaRPr lang="es-MX"/>
        </a:p>
      </dgm:t>
    </dgm:pt>
    <dgm:pt modelId="{E3EEE644-0202-45DA-B43B-C37989715AEF}" type="sibTrans" cxnId="{0B19121F-5D8B-45A8-AAC0-D87ECC482E8A}">
      <dgm:prSet/>
      <dgm:spPr/>
      <dgm:t>
        <a:bodyPr/>
        <a:lstStyle/>
        <a:p>
          <a:endParaRPr lang="es-MX"/>
        </a:p>
      </dgm:t>
    </dgm:pt>
    <dgm:pt modelId="{EA6ED9CE-3B39-4440-96E4-25BE6600D1C0}">
      <dgm:prSet/>
      <dgm:spPr/>
      <dgm:t>
        <a:bodyPr/>
        <a:lstStyle/>
        <a:p>
          <a:r>
            <a:rPr lang="es-ES" dirty="0" smtClean="0"/>
            <a:t>Comienzo de la creación del </a:t>
          </a:r>
          <a:r>
            <a:rPr lang="es-ES" dirty="0" smtClean="0"/>
            <a:t>Catastro Urbano en el año 2006</a:t>
          </a:r>
          <a:endParaRPr lang="es-MX" dirty="0"/>
        </a:p>
      </dgm:t>
    </dgm:pt>
    <dgm:pt modelId="{1E67239C-8D67-4A54-AC83-9A257C6010FF}" type="parTrans" cxnId="{46CE034E-70F3-46DE-BECC-68BF44B4D475}">
      <dgm:prSet/>
      <dgm:spPr/>
      <dgm:t>
        <a:bodyPr/>
        <a:lstStyle/>
        <a:p>
          <a:endParaRPr lang="es-MX"/>
        </a:p>
      </dgm:t>
    </dgm:pt>
    <dgm:pt modelId="{95669B06-1C1C-46A1-B105-118E1467BD28}" type="sibTrans" cxnId="{46CE034E-70F3-46DE-BECC-68BF44B4D475}">
      <dgm:prSet/>
      <dgm:spPr/>
      <dgm:t>
        <a:bodyPr/>
        <a:lstStyle/>
        <a:p>
          <a:endParaRPr lang="es-MX"/>
        </a:p>
      </dgm:t>
    </dgm:pt>
    <dgm:pt modelId="{C5C3E2FD-C377-4276-BAC9-A30FA7F3DD0F}">
      <dgm:prSet/>
      <dgm:spPr/>
      <dgm:t>
        <a:bodyPr/>
        <a:lstStyle/>
        <a:p>
          <a:r>
            <a:rPr lang="es-ES" dirty="0" smtClean="0"/>
            <a:t>En el año 2006 se comenzó la creación del Catastro Urbano, actividad que se detuvo ya que no estaba estructurado el esquema de trabajo que se requiere para garantizar su mantenimiento. </a:t>
          </a:r>
          <a:endParaRPr lang="es-MX" dirty="0"/>
        </a:p>
      </dgm:t>
    </dgm:pt>
    <dgm:pt modelId="{74E0F083-D752-4C8F-B48F-1AE41EF1D5C4}" type="parTrans" cxnId="{7E80B65E-4EED-4EF2-9621-6E3CDBDFC2E6}">
      <dgm:prSet/>
      <dgm:spPr/>
      <dgm:t>
        <a:bodyPr/>
        <a:lstStyle/>
        <a:p>
          <a:endParaRPr lang="es-ES"/>
        </a:p>
      </dgm:t>
    </dgm:pt>
    <dgm:pt modelId="{22B67810-6C91-4C34-ABEF-75DBB4D8BE88}" type="sibTrans" cxnId="{7E80B65E-4EED-4EF2-9621-6E3CDBDFC2E6}">
      <dgm:prSet/>
      <dgm:spPr/>
      <dgm:t>
        <a:bodyPr/>
        <a:lstStyle/>
        <a:p>
          <a:endParaRPr lang="es-ES"/>
        </a:p>
      </dgm:t>
    </dgm:pt>
    <dgm:pt modelId="{41CD17DC-FCB1-4742-81C4-7C254C0986B9}" type="pres">
      <dgm:prSet presAssocID="{C2EB6A4B-8E1D-48E4-8E3B-B3398F0A268B}" presName="linear" presStyleCnt="0">
        <dgm:presLayoutVars>
          <dgm:animLvl val="lvl"/>
          <dgm:resizeHandles val="exact"/>
        </dgm:presLayoutVars>
      </dgm:prSet>
      <dgm:spPr/>
      <dgm:t>
        <a:bodyPr/>
        <a:lstStyle/>
        <a:p>
          <a:endParaRPr lang="es-MX"/>
        </a:p>
      </dgm:t>
    </dgm:pt>
    <dgm:pt modelId="{444F88D8-35E3-4344-886A-31BF24893672}" type="pres">
      <dgm:prSet presAssocID="{F8962AD9-DC28-4654-9784-DE36FCD44EDC}" presName="parentText" presStyleLbl="node1" presStyleIdx="0" presStyleCnt="2" custLinFactNeighborY="-11686">
        <dgm:presLayoutVars>
          <dgm:chMax val="0"/>
          <dgm:bulletEnabled val="1"/>
        </dgm:presLayoutVars>
      </dgm:prSet>
      <dgm:spPr/>
      <dgm:t>
        <a:bodyPr/>
        <a:lstStyle/>
        <a:p>
          <a:endParaRPr lang="es-MX"/>
        </a:p>
      </dgm:t>
    </dgm:pt>
    <dgm:pt modelId="{C66CDDB5-F02E-4F31-869C-E4A485E9261A}" type="pres">
      <dgm:prSet presAssocID="{F8962AD9-DC28-4654-9784-DE36FCD44EDC}" presName="childText" presStyleLbl="revTx" presStyleIdx="0" presStyleCnt="2" custScaleX="98276" custScaleY="133820">
        <dgm:presLayoutVars>
          <dgm:bulletEnabled val="1"/>
        </dgm:presLayoutVars>
      </dgm:prSet>
      <dgm:spPr/>
      <dgm:t>
        <a:bodyPr/>
        <a:lstStyle/>
        <a:p>
          <a:endParaRPr lang="es-MX"/>
        </a:p>
      </dgm:t>
    </dgm:pt>
    <dgm:pt modelId="{A760B6ED-43EA-4297-B493-8C57B72147C8}" type="pres">
      <dgm:prSet presAssocID="{EA6ED9CE-3B39-4440-96E4-25BE6600D1C0}" presName="parentText" presStyleLbl="node1" presStyleIdx="1" presStyleCnt="2" custLinFactNeighborY="-22997">
        <dgm:presLayoutVars>
          <dgm:chMax val="0"/>
          <dgm:bulletEnabled val="1"/>
        </dgm:presLayoutVars>
      </dgm:prSet>
      <dgm:spPr/>
      <dgm:t>
        <a:bodyPr/>
        <a:lstStyle/>
        <a:p>
          <a:endParaRPr lang="es-MX"/>
        </a:p>
      </dgm:t>
    </dgm:pt>
    <dgm:pt modelId="{0B9F03D8-A015-4411-908C-DB1A0F214545}" type="pres">
      <dgm:prSet presAssocID="{EA6ED9CE-3B39-4440-96E4-25BE6600D1C0}" presName="childText" presStyleLbl="revTx" presStyleIdx="1" presStyleCnt="2" custLinFactNeighborY="-20023">
        <dgm:presLayoutVars>
          <dgm:bulletEnabled val="1"/>
        </dgm:presLayoutVars>
      </dgm:prSet>
      <dgm:spPr/>
      <dgm:t>
        <a:bodyPr/>
        <a:lstStyle/>
        <a:p>
          <a:endParaRPr lang="es-ES"/>
        </a:p>
      </dgm:t>
    </dgm:pt>
  </dgm:ptLst>
  <dgm:cxnLst>
    <dgm:cxn modelId="{46CE034E-70F3-46DE-BECC-68BF44B4D475}" srcId="{C2EB6A4B-8E1D-48E4-8E3B-B3398F0A268B}" destId="{EA6ED9CE-3B39-4440-96E4-25BE6600D1C0}" srcOrd="1" destOrd="0" parTransId="{1E67239C-8D67-4A54-AC83-9A257C6010FF}" sibTransId="{95669B06-1C1C-46A1-B105-118E1467BD28}"/>
    <dgm:cxn modelId="{0B19121F-5D8B-45A8-AAC0-D87ECC482E8A}" srcId="{F8962AD9-DC28-4654-9784-DE36FCD44EDC}" destId="{ACA65BC0-8347-4DF4-A8DC-BD5B02992A23}" srcOrd="0" destOrd="0" parTransId="{7222C5EE-D4A4-4625-9F9D-D8D3E6409078}" sibTransId="{E3EEE644-0202-45DA-B43B-C37989715AEF}"/>
    <dgm:cxn modelId="{7E80B65E-4EED-4EF2-9621-6E3CDBDFC2E6}" srcId="{EA6ED9CE-3B39-4440-96E4-25BE6600D1C0}" destId="{C5C3E2FD-C377-4276-BAC9-A30FA7F3DD0F}" srcOrd="0" destOrd="0" parTransId="{74E0F083-D752-4C8F-B48F-1AE41EF1D5C4}" sibTransId="{22B67810-6C91-4C34-ABEF-75DBB4D8BE88}"/>
    <dgm:cxn modelId="{BA8B70F5-44C6-41C0-9A8C-ED96820BC3CC}" type="presOf" srcId="{EA6ED9CE-3B39-4440-96E4-25BE6600D1C0}" destId="{A760B6ED-43EA-4297-B493-8C57B72147C8}" srcOrd="0" destOrd="0" presId="urn:microsoft.com/office/officeart/2005/8/layout/vList2"/>
    <dgm:cxn modelId="{C6C86C8F-FAFE-4FBF-9F23-639730ECCED6}" type="presOf" srcId="{ACA65BC0-8347-4DF4-A8DC-BD5B02992A23}" destId="{C66CDDB5-F02E-4F31-869C-E4A485E9261A}" srcOrd="0" destOrd="0" presId="urn:microsoft.com/office/officeart/2005/8/layout/vList2"/>
    <dgm:cxn modelId="{F7EA2ABD-EB2C-4F8E-A097-00126133D0C3}" type="presOf" srcId="{F8962AD9-DC28-4654-9784-DE36FCD44EDC}" destId="{444F88D8-35E3-4344-886A-31BF24893672}" srcOrd="0" destOrd="0" presId="urn:microsoft.com/office/officeart/2005/8/layout/vList2"/>
    <dgm:cxn modelId="{F6FAA75C-871D-4E80-BEBF-3FDD8DEECCC3}" type="presOf" srcId="{C2EB6A4B-8E1D-48E4-8E3B-B3398F0A268B}" destId="{41CD17DC-FCB1-4742-81C4-7C254C0986B9}" srcOrd="0" destOrd="0" presId="urn:microsoft.com/office/officeart/2005/8/layout/vList2"/>
    <dgm:cxn modelId="{8C833443-DF0A-435D-8BD7-AF4906EB9AF9}" srcId="{C2EB6A4B-8E1D-48E4-8E3B-B3398F0A268B}" destId="{F8962AD9-DC28-4654-9784-DE36FCD44EDC}" srcOrd="0" destOrd="0" parTransId="{DB769C1E-DF86-4FE2-B5DD-FBA5A3C107C0}" sibTransId="{FE36D72E-B722-4605-B933-BBAF65E1D063}"/>
    <dgm:cxn modelId="{8DD0C43C-A3F9-49BD-A9FA-411DA152FBA1}" type="presOf" srcId="{C5C3E2FD-C377-4276-BAC9-A30FA7F3DD0F}" destId="{0B9F03D8-A015-4411-908C-DB1A0F214545}" srcOrd="0" destOrd="0" presId="urn:microsoft.com/office/officeart/2005/8/layout/vList2"/>
    <dgm:cxn modelId="{7958EAD3-D91E-4A09-A44F-BA76FA8B7EB7}" type="presParOf" srcId="{41CD17DC-FCB1-4742-81C4-7C254C0986B9}" destId="{444F88D8-35E3-4344-886A-31BF24893672}" srcOrd="0" destOrd="0" presId="urn:microsoft.com/office/officeart/2005/8/layout/vList2"/>
    <dgm:cxn modelId="{BBDC7810-30FE-4491-A16D-57FF4E043E08}" type="presParOf" srcId="{41CD17DC-FCB1-4742-81C4-7C254C0986B9}" destId="{C66CDDB5-F02E-4F31-869C-E4A485E9261A}" srcOrd="1" destOrd="0" presId="urn:microsoft.com/office/officeart/2005/8/layout/vList2"/>
    <dgm:cxn modelId="{A00CD58F-F72B-47B0-8633-AD34A9F7FDF7}" type="presParOf" srcId="{41CD17DC-FCB1-4742-81C4-7C254C0986B9}" destId="{A760B6ED-43EA-4297-B493-8C57B72147C8}" srcOrd="2" destOrd="0" presId="urn:microsoft.com/office/officeart/2005/8/layout/vList2"/>
    <dgm:cxn modelId="{10329726-12FB-4BEB-9E77-2916102EEC9D}" type="presParOf" srcId="{41CD17DC-FCB1-4742-81C4-7C254C0986B9}" destId="{0B9F03D8-A015-4411-908C-DB1A0F21454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8BFF47-2DF3-497F-A8C8-1AB35A5739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2D8B8522-ADA6-40C5-8CF7-678C6ABCE967}">
      <dgm:prSet phldrT="[Texto]"/>
      <dgm:spPr/>
      <dgm:t>
        <a:bodyPr/>
        <a:lstStyle/>
        <a:p>
          <a:r>
            <a:rPr lang="es-ES_tradnl" dirty="0" smtClean="0"/>
            <a:t>El control de la tierra y su inscripción en el </a:t>
          </a:r>
          <a:r>
            <a:rPr lang="es-ES_tradnl" dirty="0" smtClean="0"/>
            <a:t>registro correspondiente.</a:t>
          </a:r>
          <a:endParaRPr lang="es-ES" dirty="0">
            <a:latin typeface="Arial Narrow" pitchFamily="34" charset="0"/>
          </a:endParaRPr>
        </a:p>
      </dgm:t>
    </dgm:pt>
    <dgm:pt modelId="{9F5682FA-1AFD-44C5-9BDF-76B6AA05D8E9}" type="parTrans" cxnId="{9B534D7B-E04E-4606-818B-887713B703AE}">
      <dgm:prSet/>
      <dgm:spPr/>
      <dgm:t>
        <a:bodyPr/>
        <a:lstStyle/>
        <a:p>
          <a:endParaRPr lang="es-ES"/>
        </a:p>
      </dgm:t>
    </dgm:pt>
    <dgm:pt modelId="{F74E70E6-D2C0-401F-827E-260CF30EFA9F}" type="sibTrans" cxnId="{9B534D7B-E04E-4606-818B-887713B703AE}">
      <dgm:prSet/>
      <dgm:spPr/>
      <dgm:t>
        <a:bodyPr/>
        <a:lstStyle/>
        <a:p>
          <a:endParaRPr lang="es-ES"/>
        </a:p>
      </dgm:t>
    </dgm:pt>
    <dgm:pt modelId="{C6F74C59-8CBC-4402-B28D-3668A8450DF1}">
      <dgm:prSet phldrT="[Texto]"/>
      <dgm:spPr/>
      <dgm:t>
        <a:bodyPr/>
        <a:lstStyle/>
        <a:p>
          <a:r>
            <a:rPr lang="es-ES" dirty="0" smtClean="0"/>
            <a:t>La inscripción y actualización de los bienes inmuebles y derechos que recaen sobre estos en el Registro de la Propiedad</a:t>
          </a:r>
          <a:endParaRPr lang="es-ES" dirty="0">
            <a:latin typeface="Arial Narrow" pitchFamily="34" charset="0"/>
          </a:endParaRPr>
        </a:p>
      </dgm:t>
    </dgm:pt>
    <dgm:pt modelId="{5D899228-B06C-47FA-906C-0A7367104D4B}" type="parTrans" cxnId="{C0EE6CAC-2192-4247-9B49-99282CB94558}">
      <dgm:prSet/>
      <dgm:spPr/>
      <dgm:t>
        <a:bodyPr/>
        <a:lstStyle/>
        <a:p>
          <a:endParaRPr lang="es-ES"/>
        </a:p>
      </dgm:t>
    </dgm:pt>
    <dgm:pt modelId="{94E25B9F-B49B-4103-AD10-33A7B2712E2D}" type="sibTrans" cxnId="{C0EE6CAC-2192-4247-9B49-99282CB94558}">
      <dgm:prSet/>
      <dgm:spPr/>
      <dgm:t>
        <a:bodyPr/>
        <a:lstStyle/>
        <a:p>
          <a:endParaRPr lang="es-ES"/>
        </a:p>
      </dgm:t>
    </dgm:pt>
    <dgm:pt modelId="{DF250189-EAB7-4B47-8CFD-E0523BFF1989}">
      <dgm:prSet phldrT="[Texto]"/>
      <dgm:spPr/>
      <dgm:t>
        <a:bodyPr/>
        <a:lstStyle/>
        <a:p>
          <a:r>
            <a:rPr lang="es-ES_tradnl" dirty="0" smtClean="0">
              <a:latin typeface="Arial Narrow" pitchFamily="34" charset="0"/>
            </a:rPr>
            <a:t>El ordenamiento territorial y el urbanismo.</a:t>
          </a:r>
          <a:endParaRPr lang="es-ES" dirty="0">
            <a:latin typeface="Arial Narrow" pitchFamily="34" charset="0"/>
          </a:endParaRPr>
        </a:p>
      </dgm:t>
    </dgm:pt>
    <dgm:pt modelId="{C64F5EEC-BA4D-49A3-B68F-0515CB6A7796}" type="parTrans" cxnId="{49382B03-BEB7-4DB0-81E3-F15EE418685E}">
      <dgm:prSet/>
      <dgm:spPr/>
      <dgm:t>
        <a:bodyPr/>
        <a:lstStyle/>
        <a:p>
          <a:endParaRPr lang="es-ES"/>
        </a:p>
      </dgm:t>
    </dgm:pt>
    <dgm:pt modelId="{EA6E93A0-B03B-41E3-87BF-9C37D8EB8606}" type="sibTrans" cxnId="{49382B03-BEB7-4DB0-81E3-F15EE418685E}">
      <dgm:prSet/>
      <dgm:spPr/>
      <dgm:t>
        <a:bodyPr/>
        <a:lstStyle/>
        <a:p>
          <a:endParaRPr lang="es-ES"/>
        </a:p>
      </dgm:t>
    </dgm:pt>
    <dgm:pt modelId="{22190D85-2B84-433C-8670-21FD50A83A34}">
      <dgm:prSet phldrT="[Texto]"/>
      <dgm:spPr/>
      <dgm:t>
        <a:bodyPr/>
        <a:lstStyle/>
        <a:p>
          <a:r>
            <a:rPr lang="es-ES_tradnl" dirty="0" smtClean="0">
              <a:latin typeface="Arial Narrow" pitchFamily="34" charset="0"/>
            </a:rPr>
            <a:t>La planificación económica de las zonas rurales y urbanas.</a:t>
          </a:r>
          <a:endParaRPr lang="es-ES" dirty="0">
            <a:latin typeface="Arial Narrow" pitchFamily="34" charset="0"/>
          </a:endParaRPr>
        </a:p>
      </dgm:t>
    </dgm:pt>
    <dgm:pt modelId="{475E4E36-C024-4A1B-BD50-0FA96D65DEB3}" type="parTrans" cxnId="{C9123B12-0665-4284-9EDD-3EED9B97DB10}">
      <dgm:prSet/>
      <dgm:spPr/>
      <dgm:t>
        <a:bodyPr/>
        <a:lstStyle/>
        <a:p>
          <a:endParaRPr lang="es-ES"/>
        </a:p>
      </dgm:t>
    </dgm:pt>
    <dgm:pt modelId="{8B5A1828-8B87-4DA6-A9D0-67AE4B745E48}" type="sibTrans" cxnId="{C9123B12-0665-4284-9EDD-3EED9B97DB10}">
      <dgm:prSet/>
      <dgm:spPr/>
      <dgm:t>
        <a:bodyPr/>
        <a:lstStyle/>
        <a:p>
          <a:endParaRPr lang="es-ES"/>
        </a:p>
      </dgm:t>
    </dgm:pt>
    <dgm:pt modelId="{377CBD52-BD0C-49B3-8DFA-0A925A02D4DC}">
      <dgm:prSet phldrT="[Texto]"/>
      <dgm:spPr/>
      <dgm:t>
        <a:bodyPr/>
        <a:lstStyle/>
        <a:p>
          <a:r>
            <a:rPr lang="es-ES_tradnl" dirty="0" smtClean="0">
              <a:latin typeface="Arial Narrow" pitchFamily="34" charset="0"/>
            </a:rPr>
            <a:t>Las informaciones estadísticas y la realización del balance sobre el uso y </a:t>
          </a:r>
          <a:r>
            <a:rPr lang="es-ES_tradnl" dirty="0" smtClean="0">
              <a:latin typeface="Arial Narrow" pitchFamily="34" charset="0"/>
            </a:rPr>
            <a:t>titularidad de la tierra.</a:t>
          </a:r>
          <a:endParaRPr lang="es-ES" dirty="0">
            <a:latin typeface="Arial Narrow" pitchFamily="34" charset="0"/>
          </a:endParaRPr>
        </a:p>
      </dgm:t>
    </dgm:pt>
    <dgm:pt modelId="{A13EB748-75C7-4734-9786-DDE9204A262A}" type="parTrans" cxnId="{D756C145-D341-4CE2-A3E1-76F20439DB0F}">
      <dgm:prSet/>
      <dgm:spPr/>
      <dgm:t>
        <a:bodyPr/>
        <a:lstStyle/>
        <a:p>
          <a:endParaRPr lang="es-ES"/>
        </a:p>
      </dgm:t>
    </dgm:pt>
    <dgm:pt modelId="{64AB303D-9523-4701-AF90-1170122AAAF1}" type="sibTrans" cxnId="{D756C145-D341-4CE2-A3E1-76F20439DB0F}">
      <dgm:prSet/>
      <dgm:spPr/>
      <dgm:t>
        <a:bodyPr/>
        <a:lstStyle/>
        <a:p>
          <a:endParaRPr lang="es-ES"/>
        </a:p>
      </dgm:t>
    </dgm:pt>
    <dgm:pt modelId="{9B55480D-78D5-4BE8-87F3-0A60098F9FED}">
      <dgm:prSet phldrT="[Texto]"/>
      <dgm:spPr/>
      <dgm:t>
        <a:bodyPr/>
        <a:lstStyle/>
        <a:p>
          <a:r>
            <a:rPr lang="es-ES_tradnl" dirty="0" smtClean="0">
              <a:latin typeface="Arial Narrow" pitchFamily="34" charset="0"/>
            </a:rPr>
            <a:t>El cálculo de los impuestos vinculados </a:t>
          </a:r>
          <a:r>
            <a:rPr lang="es-ES_tradnl" dirty="0" smtClean="0">
              <a:latin typeface="Arial Narrow" pitchFamily="34" charset="0"/>
            </a:rPr>
            <a:t>a los </a:t>
          </a:r>
          <a:r>
            <a:rPr lang="es-ES_tradnl" dirty="0" smtClean="0">
              <a:latin typeface="Arial Narrow" pitchFamily="34" charset="0"/>
            </a:rPr>
            <a:t>bienes </a:t>
          </a:r>
          <a:r>
            <a:rPr lang="es-ES_tradnl" dirty="0" smtClean="0">
              <a:latin typeface="Arial Narrow" pitchFamily="34" charset="0"/>
            </a:rPr>
            <a:t>inmuebles.</a:t>
          </a:r>
          <a:endParaRPr lang="es-ES" dirty="0">
            <a:latin typeface="Arial Narrow" pitchFamily="34" charset="0"/>
          </a:endParaRPr>
        </a:p>
      </dgm:t>
    </dgm:pt>
    <dgm:pt modelId="{AA59ACC5-6DE6-41F7-8052-00B498F91916}" type="parTrans" cxnId="{4693C092-DFAE-40A3-8221-FDC30DEAE989}">
      <dgm:prSet/>
      <dgm:spPr/>
      <dgm:t>
        <a:bodyPr/>
        <a:lstStyle/>
        <a:p>
          <a:endParaRPr lang="es-ES"/>
        </a:p>
      </dgm:t>
    </dgm:pt>
    <dgm:pt modelId="{29FB3BAE-994C-4593-98E1-0EBFF318D20C}" type="sibTrans" cxnId="{4693C092-DFAE-40A3-8221-FDC30DEAE989}">
      <dgm:prSet/>
      <dgm:spPr/>
      <dgm:t>
        <a:bodyPr/>
        <a:lstStyle/>
        <a:p>
          <a:endParaRPr lang="es-ES"/>
        </a:p>
      </dgm:t>
    </dgm:pt>
    <dgm:pt modelId="{768A1BF7-A01F-4865-B6B1-4C7531FE5008}">
      <dgm:prSet phldrT="[Texto]"/>
      <dgm:spPr/>
      <dgm:t>
        <a:bodyPr/>
        <a:lstStyle/>
        <a:p>
          <a:r>
            <a:rPr lang="es-ES_tradnl" dirty="0" smtClean="0">
              <a:latin typeface="Arial Narrow" pitchFamily="34" charset="0"/>
            </a:rPr>
            <a:t>La realización de los censos de población y viviendas.</a:t>
          </a:r>
          <a:endParaRPr lang="es-ES" dirty="0">
            <a:latin typeface="Arial Narrow" pitchFamily="34" charset="0"/>
          </a:endParaRPr>
        </a:p>
      </dgm:t>
    </dgm:pt>
    <dgm:pt modelId="{6634B421-9F78-45B7-86E8-5AA0D02F2062}" type="parTrans" cxnId="{F4A94DD1-EAEE-49F5-A849-2E74537C2FEA}">
      <dgm:prSet/>
      <dgm:spPr/>
      <dgm:t>
        <a:bodyPr/>
        <a:lstStyle/>
        <a:p>
          <a:endParaRPr lang="es-ES"/>
        </a:p>
      </dgm:t>
    </dgm:pt>
    <dgm:pt modelId="{9FAF807A-C14B-4E6D-B9BA-AD99D9794376}" type="sibTrans" cxnId="{F4A94DD1-EAEE-49F5-A849-2E74537C2FEA}">
      <dgm:prSet/>
      <dgm:spPr/>
      <dgm:t>
        <a:bodyPr/>
        <a:lstStyle/>
        <a:p>
          <a:endParaRPr lang="es-ES"/>
        </a:p>
      </dgm:t>
    </dgm:pt>
    <dgm:pt modelId="{150D4266-9F94-4114-81EB-E46A1C09434E}">
      <dgm:prSet phldrT="[Texto]"/>
      <dgm:spPr/>
      <dgm:t>
        <a:bodyPr/>
        <a:lstStyle/>
        <a:p>
          <a:r>
            <a:rPr lang="es-ES_tradnl" dirty="0" smtClean="0">
              <a:latin typeface="Arial Narrow" pitchFamily="34" charset="0"/>
            </a:rPr>
            <a:t>La actualización de la superficie territorial del país,  la delimitación de su división política – </a:t>
          </a:r>
          <a:r>
            <a:rPr lang="es-ES_tradnl" dirty="0" smtClean="0">
              <a:latin typeface="Arial Narrow" pitchFamily="34" charset="0"/>
            </a:rPr>
            <a:t>administrativa </a:t>
          </a:r>
          <a:r>
            <a:rPr lang="es-ES_tradnl" dirty="0" smtClean="0">
              <a:latin typeface="Arial Narrow" pitchFamily="34" charset="0"/>
            </a:rPr>
            <a:t>y de los asentamientos humanos. </a:t>
          </a:r>
          <a:endParaRPr lang="es-ES" dirty="0">
            <a:latin typeface="Arial Narrow" pitchFamily="34" charset="0"/>
          </a:endParaRPr>
        </a:p>
      </dgm:t>
    </dgm:pt>
    <dgm:pt modelId="{50B98B11-E1CF-457D-8833-DF147AC50715}" type="parTrans" cxnId="{E8078A1E-93AF-4C52-8C4B-982FE40F6038}">
      <dgm:prSet/>
      <dgm:spPr/>
      <dgm:t>
        <a:bodyPr/>
        <a:lstStyle/>
        <a:p>
          <a:endParaRPr lang="es-ES"/>
        </a:p>
      </dgm:t>
    </dgm:pt>
    <dgm:pt modelId="{D4FA887A-A410-4749-A315-47134B3FF680}" type="sibTrans" cxnId="{E8078A1E-93AF-4C52-8C4B-982FE40F6038}">
      <dgm:prSet/>
      <dgm:spPr/>
      <dgm:t>
        <a:bodyPr/>
        <a:lstStyle/>
        <a:p>
          <a:endParaRPr lang="es-ES"/>
        </a:p>
      </dgm:t>
    </dgm:pt>
    <dgm:pt modelId="{8F60EB50-E07D-46A5-972F-D313BA402470}">
      <dgm:prSet phldrT="[Texto]"/>
      <dgm:spPr/>
      <dgm:t>
        <a:bodyPr/>
        <a:lstStyle/>
        <a:p>
          <a:r>
            <a:rPr lang="es-ES_tradnl" dirty="0" smtClean="0">
              <a:latin typeface="Arial Narrow" pitchFamily="34" charset="0"/>
            </a:rPr>
            <a:t>La infraestructura de datos espaciales de la República de Cuba, para su empleo por </a:t>
          </a:r>
          <a:r>
            <a:rPr lang="es-ES_tradnl" smtClean="0">
              <a:latin typeface="Arial Narrow" pitchFamily="34" charset="0"/>
            </a:rPr>
            <a:t>las personas </a:t>
          </a:r>
          <a:r>
            <a:rPr lang="es-ES_tradnl" dirty="0" smtClean="0">
              <a:latin typeface="Arial Narrow" pitchFamily="34" charset="0"/>
            </a:rPr>
            <a:t>naturales y jurídicas que lo requieran. </a:t>
          </a:r>
          <a:endParaRPr lang="es-ES" dirty="0">
            <a:latin typeface="Arial Narrow" pitchFamily="34" charset="0"/>
          </a:endParaRPr>
        </a:p>
      </dgm:t>
    </dgm:pt>
    <dgm:pt modelId="{0E79761C-21F8-4EDC-A112-A2B30898ACAB}" type="parTrans" cxnId="{C3858B08-FE89-4E97-9C96-EE6AE7E9E927}">
      <dgm:prSet/>
      <dgm:spPr/>
      <dgm:t>
        <a:bodyPr/>
        <a:lstStyle/>
        <a:p>
          <a:endParaRPr lang="es-ES"/>
        </a:p>
      </dgm:t>
    </dgm:pt>
    <dgm:pt modelId="{577B94F6-7837-4A3D-9A4F-62B9B141E193}" type="sibTrans" cxnId="{C3858B08-FE89-4E97-9C96-EE6AE7E9E927}">
      <dgm:prSet/>
      <dgm:spPr/>
      <dgm:t>
        <a:bodyPr/>
        <a:lstStyle/>
        <a:p>
          <a:endParaRPr lang="es-ES"/>
        </a:p>
      </dgm:t>
    </dgm:pt>
    <dgm:pt modelId="{E6F0D363-1887-44CD-92C1-92115C2FC6CA}">
      <dgm:prSet phldrT="[Texto]"/>
      <dgm:spPr/>
      <dgm:t>
        <a:bodyPr/>
        <a:lstStyle/>
        <a:p>
          <a:r>
            <a:rPr lang="es-ES_tradnl" dirty="0" smtClean="0">
              <a:latin typeface="Arial Narrow" pitchFamily="34" charset="0"/>
            </a:rPr>
            <a:t>Brindar el servicio de denominación de las vías y numeración de los inmuebles. </a:t>
          </a:r>
          <a:endParaRPr lang="es-ES" dirty="0">
            <a:latin typeface="Arial Narrow" pitchFamily="34" charset="0"/>
          </a:endParaRPr>
        </a:p>
      </dgm:t>
    </dgm:pt>
    <dgm:pt modelId="{072DB010-1686-49B8-9E1A-D9B83998F45C}" type="parTrans" cxnId="{F9CDC8DA-09CC-48BC-9984-B0E0C7EE5CD8}">
      <dgm:prSet/>
      <dgm:spPr/>
      <dgm:t>
        <a:bodyPr/>
        <a:lstStyle/>
        <a:p>
          <a:endParaRPr lang="es-ES"/>
        </a:p>
      </dgm:t>
    </dgm:pt>
    <dgm:pt modelId="{006CC99A-EE9E-4672-9BB3-B748369147F7}" type="sibTrans" cxnId="{F9CDC8DA-09CC-48BC-9984-B0E0C7EE5CD8}">
      <dgm:prSet/>
      <dgm:spPr/>
      <dgm:t>
        <a:bodyPr/>
        <a:lstStyle/>
        <a:p>
          <a:endParaRPr lang="es-ES"/>
        </a:p>
      </dgm:t>
    </dgm:pt>
    <dgm:pt modelId="{AA42F786-61E6-465C-B420-9B2D0D3A79E8}">
      <dgm:prSet/>
      <dgm:spPr/>
      <dgm:t>
        <a:bodyPr/>
        <a:lstStyle/>
        <a:p>
          <a:r>
            <a:rPr lang="es-ES_tradnl" dirty="0" smtClean="0"/>
            <a:t>El Sistema de Información del Gobierno</a:t>
          </a:r>
          <a:endParaRPr lang="es-ES" dirty="0"/>
        </a:p>
      </dgm:t>
    </dgm:pt>
    <dgm:pt modelId="{80083811-2B4C-426B-99CD-7219124B8799}" type="parTrans" cxnId="{5F202F8B-0129-4263-AB5A-826C61511E86}">
      <dgm:prSet/>
      <dgm:spPr/>
      <dgm:t>
        <a:bodyPr/>
        <a:lstStyle/>
        <a:p>
          <a:endParaRPr lang="es-ES"/>
        </a:p>
      </dgm:t>
    </dgm:pt>
    <dgm:pt modelId="{ED46E8A8-3F1D-4925-B1A0-E0E50F60F417}" type="sibTrans" cxnId="{5F202F8B-0129-4263-AB5A-826C61511E86}">
      <dgm:prSet/>
      <dgm:spPr/>
      <dgm:t>
        <a:bodyPr/>
        <a:lstStyle/>
        <a:p>
          <a:endParaRPr lang="es-ES"/>
        </a:p>
      </dgm:t>
    </dgm:pt>
    <dgm:pt modelId="{2AF864B8-2122-4C65-A8BF-39F1194A800B}">
      <dgm:prSet/>
      <dgm:spPr/>
      <dgm:t>
        <a:bodyPr/>
        <a:lstStyle/>
        <a:p>
          <a:r>
            <a:rPr lang="es-ES_tradnl" dirty="0" smtClean="0">
              <a:latin typeface="Arial Narrow" pitchFamily="34" charset="0"/>
            </a:rPr>
            <a:t>La descripción de los derroteros y representación cartográfica oficial de los </a:t>
          </a:r>
          <a:r>
            <a:rPr lang="es-ES" dirty="0" smtClean="0">
              <a:latin typeface="Arial Narrow" pitchFamily="34" charset="0"/>
            </a:rPr>
            <a:t>límites territoriales de las provincias y los municipios que sean aprobadas.</a:t>
          </a:r>
          <a:endParaRPr lang="es-ES" dirty="0"/>
        </a:p>
      </dgm:t>
    </dgm:pt>
    <dgm:pt modelId="{0AF15291-6844-4BC3-9780-06F43DB7B4A0}" type="parTrans" cxnId="{970F6EDA-F834-4051-B2C2-1423F0E3D4D0}">
      <dgm:prSet/>
      <dgm:spPr/>
      <dgm:t>
        <a:bodyPr/>
        <a:lstStyle/>
        <a:p>
          <a:endParaRPr lang="es-ES"/>
        </a:p>
      </dgm:t>
    </dgm:pt>
    <dgm:pt modelId="{BC5FA4C1-8C9E-4001-A07B-FD45EA0729EA}" type="sibTrans" cxnId="{970F6EDA-F834-4051-B2C2-1423F0E3D4D0}">
      <dgm:prSet/>
      <dgm:spPr/>
      <dgm:t>
        <a:bodyPr/>
        <a:lstStyle/>
        <a:p>
          <a:endParaRPr lang="es-ES"/>
        </a:p>
      </dgm:t>
    </dgm:pt>
    <dgm:pt modelId="{06064639-0536-4DC8-8E9E-89B698E8E0E5}">
      <dgm:prSet/>
      <dgm:spPr/>
      <dgm:t>
        <a:bodyPr/>
        <a:lstStyle/>
        <a:p>
          <a:r>
            <a:rPr lang="es-ES" dirty="0" smtClean="0"/>
            <a:t>La confección de informaciones temáticas y registros especializados.</a:t>
          </a:r>
          <a:endParaRPr lang="es-ES" dirty="0"/>
        </a:p>
      </dgm:t>
    </dgm:pt>
    <dgm:pt modelId="{1BAA7E9B-A742-4681-A736-D42B19469AD6}" type="parTrans" cxnId="{2157FBB0-0BF3-45F5-A240-37A072EE6C67}">
      <dgm:prSet/>
      <dgm:spPr/>
    </dgm:pt>
    <dgm:pt modelId="{B6F478A4-7D52-485B-B2B9-B991A1CAF435}" type="sibTrans" cxnId="{2157FBB0-0BF3-45F5-A240-37A072EE6C67}">
      <dgm:prSet/>
      <dgm:spPr/>
    </dgm:pt>
    <dgm:pt modelId="{631DC208-3980-4755-92CA-6CC117BCADB2}">
      <dgm:prSet/>
      <dgm:spPr/>
      <dgm:t>
        <a:bodyPr/>
        <a:lstStyle/>
        <a:p>
          <a:r>
            <a:rPr lang="es-ES" dirty="0" smtClean="0"/>
            <a:t>Cualquier otra actividad que demande el uso de la información catastral.</a:t>
          </a:r>
          <a:endParaRPr lang="es-ES" dirty="0"/>
        </a:p>
      </dgm:t>
    </dgm:pt>
    <dgm:pt modelId="{560050CA-D73D-49A1-AD94-E09877D6CEB4}" type="parTrans" cxnId="{7EFBE0C9-FFE1-412B-A45E-9E5EC116BE9A}">
      <dgm:prSet/>
      <dgm:spPr/>
    </dgm:pt>
    <dgm:pt modelId="{936E971D-D6EA-4F70-BAD2-D7B04526CCE7}" type="sibTrans" cxnId="{7EFBE0C9-FFE1-412B-A45E-9E5EC116BE9A}">
      <dgm:prSet/>
      <dgm:spPr/>
    </dgm:pt>
    <dgm:pt modelId="{B74E56F9-BA5A-48FB-ACBC-2AD6E0632B70}" type="pres">
      <dgm:prSet presAssocID="{9C8BFF47-2DF3-497F-A8C8-1AB35A573909}" presName="diagram" presStyleCnt="0">
        <dgm:presLayoutVars>
          <dgm:dir/>
          <dgm:resizeHandles val="exact"/>
        </dgm:presLayoutVars>
      </dgm:prSet>
      <dgm:spPr/>
      <dgm:t>
        <a:bodyPr/>
        <a:lstStyle/>
        <a:p>
          <a:endParaRPr lang="es-ES"/>
        </a:p>
      </dgm:t>
    </dgm:pt>
    <dgm:pt modelId="{EE96CBDF-523C-4F2C-95D6-F747425F6B08}" type="pres">
      <dgm:prSet presAssocID="{2D8B8522-ADA6-40C5-8CF7-678C6ABCE967}" presName="node" presStyleLbl="node1" presStyleIdx="0" presStyleCnt="14">
        <dgm:presLayoutVars>
          <dgm:bulletEnabled val="1"/>
        </dgm:presLayoutVars>
      </dgm:prSet>
      <dgm:spPr/>
      <dgm:t>
        <a:bodyPr/>
        <a:lstStyle/>
        <a:p>
          <a:endParaRPr lang="es-ES"/>
        </a:p>
      </dgm:t>
    </dgm:pt>
    <dgm:pt modelId="{E289020B-859D-4030-9A24-BA75C0810B8A}" type="pres">
      <dgm:prSet presAssocID="{F74E70E6-D2C0-401F-827E-260CF30EFA9F}" presName="sibTrans" presStyleCnt="0"/>
      <dgm:spPr/>
    </dgm:pt>
    <dgm:pt modelId="{5297683A-C35A-42F5-881E-77BBCEF9129B}" type="pres">
      <dgm:prSet presAssocID="{C6F74C59-8CBC-4402-B28D-3668A8450DF1}" presName="node" presStyleLbl="node1" presStyleIdx="1" presStyleCnt="14">
        <dgm:presLayoutVars>
          <dgm:bulletEnabled val="1"/>
        </dgm:presLayoutVars>
      </dgm:prSet>
      <dgm:spPr/>
      <dgm:t>
        <a:bodyPr/>
        <a:lstStyle/>
        <a:p>
          <a:endParaRPr lang="es-ES"/>
        </a:p>
      </dgm:t>
    </dgm:pt>
    <dgm:pt modelId="{6E5C0FCB-9207-46AF-BA34-60C419E39DF8}" type="pres">
      <dgm:prSet presAssocID="{94E25B9F-B49B-4103-AD10-33A7B2712E2D}" presName="sibTrans" presStyleCnt="0"/>
      <dgm:spPr/>
    </dgm:pt>
    <dgm:pt modelId="{7CE9DECB-C719-404E-B18F-95708BB73C9B}" type="pres">
      <dgm:prSet presAssocID="{DF250189-EAB7-4B47-8CFD-E0523BFF1989}" presName="node" presStyleLbl="node1" presStyleIdx="2" presStyleCnt="14">
        <dgm:presLayoutVars>
          <dgm:bulletEnabled val="1"/>
        </dgm:presLayoutVars>
      </dgm:prSet>
      <dgm:spPr/>
      <dgm:t>
        <a:bodyPr/>
        <a:lstStyle/>
        <a:p>
          <a:endParaRPr lang="es-ES"/>
        </a:p>
      </dgm:t>
    </dgm:pt>
    <dgm:pt modelId="{C3CC5C3C-8C95-40E6-99A8-C917DBDEC706}" type="pres">
      <dgm:prSet presAssocID="{EA6E93A0-B03B-41E3-87BF-9C37D8EB8606}" presName="sibTrans" presStyleCnt="0"/>
      <dgm:spPr/>
    </dgm:pt>
    <dgm:pt modelId="{50426C5A-63A4-46AA-9863-BA1459B0F8C8}" type="pres">
      <dgm:prSet presAssocID="{AA42F786-61E6-465C-B420-9B2D0D3A79E8}" presName="node" presStyleLbl="node1" presStyleIdx="3" presStyleCnt="14">
        <dgm:presLayoutVars>
          <dgm:bulletEnabled val="1"/>
        </dgm:presLayoutVars>
      </dgm:prSet>
      <dgm:spPr/>
      <dgm:t>
        <a:bodyPr/>
        <a:lstStyle/>
        <a:p>
          <a:endParaRPr lang="es-ES"/>
        </a:p>
      </dgm:t>
    </dgm:pt>
    <dgm:pt modelId="{D12F047C-0BD0-4329-AF57-6314A8158683}" type="pres">
      <dgm:prSet presAssocID="{ED46E8A8-3F1D-4925-B1A0-E0E50F60F417}" presName="sibTrans" presStyleCnt="0"/>
      <dgm:spPr/>
    </dgm:pt>
    <dgm:pt modelId="{975B3F30-CBFB-4C36-A99E-EE71A9EC762D}" type="pres">
      <dgm:prSet presAssocID="{22190D85-2B84-433C-8670-21FD50A83A34}" presName="node" presStyleLbl="node1" presStyleIdx="4" presStyleCnt="14">
        <dgm:presLayoutVars>
          <dgm:bulletEnabled val="1"/>
        </dgm:presLayoutVars>
      </dgm:prSet>
      <dgm:spPr/>
      <dgm:t>
        <a:bodyPr/>
        <a:lstStyle/>
        <a:p>
          <a:endParaRPr lang="es-ES"/>
        </a:p>
      </dgm:t>
    </dgm:pt>
    <dgm:pt modelId="{833D1A35-19E5-488A-9975-4DF2CD2D7800}" type="pres">
      <dgm:prSet presAssocID="{8B5A1828-8B87-4DA6-A9D0-67AE4B745E48}" presName="sibTrans" presStyleCnt="0"/>
      <dgm:spPr/>
    </dgm:pt>
    <dgm:pt modelId="{EEBE7A9F-BD55-42F6-9437-48757A32F4BA}" type="pres">
      <dgm:prSet presAssocID="{377CBD52-BD0C-49B3-8DFA-0A925A02D4DC}" presName="node" presStyleLbl="node1" presStyleIdx="5" presStyleCnt="14">
        <dgm:presLayoutVars>
          <dgm:bulletEnabled val="1"/>
        </dgm:presLayoutVars>
      </dgm:prSet>
      <dgm:spPr/>
      <dgm:t>
        <a:bodyPr/>
        <a:lstStyle/>
        <a:p>
          <a:endParaRPr lang="es-ES"/>
        </a:p>
      </dgm:t>
    </dgm:pt>
    <dgm:pt modelId="{11720BEC-A350-4B3D-889B-D79D597F807E}" type="pres">
      <dgm:prSet presAssocID="{64AB303D-9523-4701-AF90-1170122AAAF1}" presName="sibTrans" presStyleCnt="0"/>
      <dgm:spPr/>
    </dgm:pt>
    <dgm:pt modelId="{6741CF58-0846-46A3-AC02-34634D5BEB99}" type="pres">
      <dgm:prSet presAssocID="{9B55480D-78D5-4BE8-87F3-0A60098F9FED}" presName="node" presStyleLbl="node1" presStyleIdx="6" presStyleCnt="14">
        <dgm:presLayoutVars>
          <dgm:bulletEnabled val="1"/>
        </dgm:presLayoutVars>
      </dgm:prSet>
      <dgm:spPr/>
      <dgm:t>
        <a:bodyPr/>
        <a:lstStyle/>
        <a:p>
          <a:endParaRPr lang="es-ES"/>
        </a:p>
      </dgm:t>
    </dgm:pt>
    <dgm:pt modelId="{AD6B929A-706C-493B-B42B-4E3A2FED1936}" type="pres">
      <dgm:prSet presAssocID="{29FB3BAE-994C-4593-98E1-0EBFF318D20C}" presName="sibTrans" presStyleCnt="0"/>
      <dgm:spPr/>
    </dgm:pt>
    <dgm:pt modelId="{8CAEAB8F-12D2-4988-9C34-42CF466CF31D}" type="pres">
      <dgm:prSet presAssocID="{768A1BF7-A01F-4865-B6B1-4C7531FE5008}" presName="node" presStyleLbl="node1" presStyleIdx="7" presStyleCnt="14">
        <dgm:presLayoutVars>
          <dgm:bulletEnabled val="1"/>
        </dgm:presLayoutVars>
      </dgm:prSet>
      <dgm:spPr/>
      <dgm:t>
        <a:bodyPr/>
        <a:lstStyle/>
        <a:p>
          <a:endParaRPr lang="es-ES"/>
        </a:p>
      </dgm:t>
    </dgm:pt>
    <dgm:pt modelId="{3FA5DF55-7876-4772-9E96-3DCC2D8091F0}" type="pres">
      <dgm:prSet presAssocID="{9FAF807A-C14B-4E6D-B9BA-AD99D9794376}" presName="sibTrans" presStyleCnt="0"/>
      <dgm:spPr/>
    </dgm:pt>
    <dgm:pt modelId="{AF79F646-3D5C-4C98-B7F6-676A86A2CCAF}" type="pres">
      <dgm:prSet presAssocID="{150D4266-9F94-4114-81EB-E46A1C09434E}" presName="node" presStyleLbl="node1" presStyleIdx="8" presStyleCnt="14">
        <dgm:presLayoutVars>
          <dgm:bulletEnabled val="1"/>
        </dgm:presLayoutVars>
      </dgm:prSet>
      <dgm:spPr/>
      <dgm:t>
        <a:bodyPr/>
        <a:lstStyle/>
        <a:p>
          <a:endParaRPr lang="es-ES"/>
        </a:p>
      </dgm:t>
    </dgm:pt>
    <dgm:pt modelId="{9D308CD8-9049-4233-AE2B-AD0850779DC6}" type="pres">
      <dgm:prSet presAssocID="{D4FA887A-A410-4749-A315-47134B3FF680}" presName="sibTrans" presStyleCnt="0"/>
      <dgm:spPr/>
    </dgm:pt>
    <dgm:pt modelId="{11D1B588-372A-478F-BC70-A764A1F60E11}" type="pres">
      <dgm:prSet presAssocID="{2AF864B8-2122-4C65-A8BF-39F1194A800B}" presName="node" presStyleLbl="node1" presStyleIdx="9" presStyleCnt="14" custLinFactNeighborX="-67" custLinFactNeighborY="2683">
        <dgm:presLayoutVars>
          <dgm:bulletEnabled val="1"/>
        </dgm:presLayoutVars>
      </dgm:prSet>
      <dgm:spPr/>
      <dgm:t>
        <a:bodyPr/>
        <a:lstStyle/>
        <a:p>
          <a:endParaRPr lang="es-ES"/>
        </a:p>
      </dgm:t>
    </dgm:pt>
    <dgm:pt modelId="{A902BBE8-58CD-4C3D-A1B6-C43C96E94851}" type="pres">
      <dgm:prSet presAssocID="{BC5FA4C1-8C9E-4001-A07B-FD45EA0729EA}" presName="sibTrans" presStyleCnt="0"/>
      <dgm:spPr/>
    </dgm:pt>
    <dgm:pt modelId="{D87EB870-FB2A-4550-A7FC-9EF401328A80}" type="pres">
      <dgm:prSet presAssocID="{06064639-0536-4DC8-8E9E-89B698E8E0E5}" presName="node" presStyleLbl="node1" presStyleIdx="10" presStyleCnt="14">
        <dgm:presLayoutVars>
          <dgm:bulletEnabled val="1"/>
        </dgm:presLayoutVars>
      </dgm:prSet>
      <dgm:spPr/>
    </dgm:pt>
    <dgm:pt modelId="{7ACDAA3B-57AE-4102-B299-33C98A6ED951}" type="pres">
      <dgm:prSet presAssocID="{B6F478A4-7D52-485B-B2B9-B991A1CAF435}" presName="sibTrans" presStyleCnt="0"/>
      <dgm:spPr/>
    </dgm:pt>
    <dgm:pt modelId="{7BC04D42-CF8D-4896-9276-00FFE0349C14}" type="pres">
      <dgm:prSet presAssocID="{8F60EB50-E07D-46A5-972F-D313BA402470}" presName="node" presStyleLbl="node1" presStyleIdx="11" presStyleCnt="14">
        <dgm:presLayoutVars>
          <dgm:bulletEnabled val="1"/>
        </dgm:presLayoutVars>
      </dgm:prSet>
      <dgm:spPr/>
      <dgm:t>
        <a:bodyPr/>
        <a:lstStyle/>
        <a:p>
          <a:endParaRPr lang="es-ES"/>
        </a:p>
      </dgm:t>
    </dgm:pt>
    <dgm:pt modelId="{E6975F59-B975-4585-9443-F89F1BF5F649}" type="pres">
      <dgm:prSet presAssocID="{577B94F6-7837-4A3D-9A4F-62B9B141E193}" presName="sibTrans" presStyleCnt="0"/>
      <dgm:spPr/>
    </dgm:pt>
    <dgm:pt modelId="{E2B8C57F-E262-4D5A-A783-53EEE881934B}" type="pres">
      <dgm:prSet presAssocID="{E6F0D363-1887-44CD-92C1-92115C2FC6CA}" presName="node" presStyleLbl="node1" presStyleIdx="12" presStyleCnt="14">
        <dgm:presLayoutVars>
          <dgm:bulletEnabled val="1"/>
        </dgm:presLayoutVars>
      </dgm:prSet>
      <dgm:spPr/>
      <dgm:t>
        <a:bodyPr/>
        <a:lstStyle/>
        <a:p>
          <a:endParaRPr lang="es-ES"/>
        </a:p>
      </dgm:t>
    </dgm:pt>
    <dgm:pt modelId="{F5124619-5611-40E7-8E47-9D6F1DDF3A07}" type="pres">
      <dgm:prSet presAssocID="{006CC99A-EE9E-4672-9BB3-B748369147F7}" presName="sibTrans" presStyleCnt="0"/>
      <dgm:spPr/>
    </dgm:pt>
    <dgm:pt modelId="{79517C66-A97E-429E-9697-63346605A7E8}" type="pres">
      <dgm:prSet presAssocID="{631DC208-3980-4755-92CA-6CC117BCADB2}" presName="node" presStyleLbl="node1" presStyleIdx="13" presStyleCnt="14">
        <dgm:presLayoutVars>
          <dgm:bulletEnabled val="1"/>
        </dgm:presLayoutVars>
      </dgm:prSet>
      <dgm:spPr/>
      <dgm:t>
        <a:bodyPr/>
        <a:lstStyle/>
        <a:p>
          <a:endParaRPr lang="es-ES"/>
        </a:p>
      </dgm:t>
    </dgm:pt>
  </dgm:ptLst>
  <dgm:cxnLst>
    <dgm:cxn modelId="{5244F4A9-A0DE-40A7-810B-E82124F3185A}" type="presOf" srcId="{2D8B8522-ADA6-40C5-8CF7-678C6ABCE967}" destId="{EE96CBDF-523C-4F2C-95D6-F747425F6B08}" srcOrd="0" destOrd="0" presId="urn:microsoft.com/office/officeart/2005/8/layout/default"/>
    <dgm:cxn modelId="{7EFBE0C9-FFE1-412B-A45E-9E5EC116BE9A}" srcId="{9C8BFF47-2DF3-497F-A8C8-1AB35A573909}" destId="{631DC208-3980-4755-92CA-6CC117BCADB2}" srcOrd="13" destOrd="0" parTransId="{560050CA-D73D-49A1-AD94-E09877D6CEB4}" sibTransId="{936E971D-D6EA-4F70-BAD2-D7B04526CCE7}"/>
    <dgm:cxn modelId="{F4A94DD1-EAEE-49F5-A849-2E74537C2FEA}" srcId="{9C8BFF47-2DF3-497F-A8C8-1AB35A573909}" destId="{768A1BF7-A01F-4865-B6B1-4C7531FE5008}" srcOrd="7" destOrd="0" parTransId="{6634B421-9F78-45B7-86E8-5AA0D02F2062}" sibTransId="{9FAF807A-C14B-4E6D-B9BA-AD99D9794376}"/>
    <dgm:cxn modelId="{163BF483-758F-44C1-9477-1A5DA58700CA}" type="presOf" srcId="{C6F74C59-8CBC-4402-B28D-3668A8450DF1}" destId="{5297683A-C35A-42F5-881E-77BBCEF9129B}" srcOrd="0" destOrd="0" presId="urn:microsoft.com/office/officeart/2005/8/layout/default"/>
    <dgm:cxn modelId="{49382B03-BEB7-4DB0-81E3-F15EE418685E}" srcId="{9C8BFF47-2DF3-497F-A8C8-1AB35A573909}" destId="{DF250189-EAB7-4B47-8CFD-E0523BFF1989}" srcOrd="2" destOrd="0" parTransId="{C64F5EEC-BA4D-49A3-B68F-0515CB6A7796}" sibTransId="{EA6E93A0-B03B-41E3-87BF-9C37D8EB8606}"/>
    <dgm:cxn modelId="{D756C145-D341-4CE2-A3E1-76F20439DB0F}" srcId="{9C8BFF47-2DF3-497F-A8C8-1AB35A573909}" destId="{377CBD52-BD0C-49B3-8DFA-0A925A02D4DC}" srcOrd="5" destOrd="0" parTransId="{A13EB748-75C7-4734-9786-DDE9204A262A}" sibTransId="{64AB303D-9523-4701-AF90-1170122AAAF1}"/>
    <dgm:cxn modelId="{2157FBB0-0BF3-45F5-A240-37A072EE6C67}" srcId="{9C8BFF47-2DF3-497F-A8C8-1AB35A573909}" destId="{06064639-0536-4DC8-8E9E-89B698E8E0E5}" srcOrd="10" destOrd="0" parTransId="{1BAA7E9B-A742-4681-A736-D42B19469AD6}" sibTransId="{B6F478A4-7D52-485B-B2B9-B991A1CAF435}"/>
    <dgm:cxn modelId="{1B95BA98-747D-4B01-8F88-D4930982B63F}" type="presOf" srcId="{8F60EB50-E07D-46A5-972F-D313BA402470}" destId="{7BC04D42-CF8D-4896-9276-00FFE0349C14}" srcOrd="0" destOrd="0" presId="urn:microsoft.com/office/officeart/2005/8/layout/default"/>
    <dgm:cxn modelId="{C3858B08-FE89-4E97-9C96-EE6AE7E9E927}" srcId="{9C8BFF47-2DF3-497F-A8C8-1AB35A573909}" destId="{8F60EB50-E07D-46A5-972F-D313BA402470}" srcOrd="11" destOrd="0" parTransId="{0E79761C-21F8-4EDC-A112-A2B30898ACAB}" sibTransId="{577B94F6-7837-4A3D-9A4F-62B9B141E193}"/>
    <dgm:cxn modelId="{F9CDC8DA-09CC-48BC-9984-B0E0C7EE5CD8}" srcId="{9C8BFF47-2DF3-497F-A8C8-1AB35A573909}" destId="{E6F0D363-1887-44CD-92C1-92115C2FC6CA}" srcOrd="12" destOrd="0" parTransId="{072DB010-1686-49B8-9E1A-D9B83998F45C}" sibTransId="{006CC99A-EE9E-4672-9BB3-B748369147F7}"/>
    <dgm:cxn modelId="{049BD49A-BA4E-4BB5-9E09-C58304D4BD24}" type="presOf" srcId="{AA42F786-61E6-465C-B420-9B2D0D3A79E8}" destId="{50426C5A-63A4-46AA-9863-BA1459B0F8C8}" srcOrd="0" destOrd="0" presId="urn:microsoft.com/office/officeart/2005/8/layout/default"/>
    <dgm:cxn modelId="{5F202F8B-0129-4263-AB5A-826C61511E86}" srcId="{9C8BFF47-2DF3-497F-A8C8-1AB35A573909}" destId="{AA42F786-61E6-465C-B420-9B2D0D3A79E8}" srcOrd="3" destOrd="0" parTransId="{80083811-2B4C-426B-99CD-7219124B8799}" sibTransId="{ED46E8A8-3F1D-4925-B1A0-E0E50F60F417}"/>
    <dgm:cxn modelId="{00314260-8D3E-41DB-AF1F-4EEAE05A1C36}" type="presOf" srcId="{DF250189-EAB7-4B47-8CFD-E0523BFF1989}" destId="{7CE9DECB-C719-404E-B18F-95708BB73C9B}" srcOrd="0" destOrd="0" presId="urn:microsoft.com/office/officeart/2005/8/layout/default"/>
    <dgm:cxn modelId="{9B534D7B-E04E-4606-818B-887713B703AE}" srcId="{9C8BFF47-2DF3-497F-A8C8-1AB35A573909}" destId="{2D8B8522-ADA6-40C5-8CF7-678C6ABCE967}" srcOrd="0" destOrd="0" parTransId="{9F5682FA-1AFD-44C5-9BDF-76B6AA05D8E9}" sibTransId="{F74E70E6-D2C0-401F-827E-260CF30EFA9F}"/>
    <dgm:cxn modelId="{7A5C0C78-8D45-44FB-8FF9-8DA97F262214}" type="presOf" srcId="{9B55480D-78D5-4BE8-87F3-0A60098F9FED}" destId="{6741CF58-0846-46A3-AC02-34634D5BEB99}" srcOrd="0" destOrd="0" presId="urn:microsoft.com/office/officeart/2005/8/layout/default"/>
    <dgm:cxn modelId="{14D7F4AA-2E37-4D6C-A69F-F3B9807A42FC}" type="presOf" srcId="{2AF864B8-2122-4C65-A8BF-39F1194A800B}" destId="{11D1B588-372A-478F-BC70-A764A1F60E11}" srcOrd="0" destOrd="0" presId="urn:microsoft.com/office/officeart/2005/8/layout/default"/>
    <dgm:cxn modelId="{5903FAA8-6B19-44E8-91C3-961AF6C8D69B}" type="presOf" srcId="{06064639-0536-4DC8-8E9E-89B698E8E0E5}" destId="{D87EB870-FB2A-4550-A7FC-9EF401328A80}" srcOrd="0" destOrd="0" presId="urn:microsoft.com/office/officeart/2005/8/layout/default"/>
    <dgm:cxn modelId="{4092BB42-EC3B-47BD-B294-F69F4E20C706}" type="presOf" srcId="{377CBD52-BD0C-49B3-8DFA-0A925A02D4DC}" destId="{EEBE7A9F-BD55-42F6-9437-48757A32F4BA}" srcOrd="0" destOrd="0" presId="urn:microsoft.com/office/officeart/2005/8/layout/default"/>
    <dgm:cxn modelId="{855FC95A-DD34-4295-B7F5-4F150FB5E6A5}" type="presOf" srcId="{9C8BFF47-2DF3-497F-A8C8-1AB35A573909}" destId="{B74E56F9-BA5A-48FB-ACBC-2AD6E0632B70}" srcOrd="0" destOrd="0" presId="urn:microsoft.com/office/officeart/2005/8/layout/default"/>
    <dgm:cxn modelId="{970F6EDA-F834-4051-B2C2-1423F0E3D4D0}" srcId="{9C8BFF47-2DF3-497F-A8C8-1AB35A573909}" destId="{2AF864B8-2122-4C65-A8BF-39F1194A800B}" srcOrd="9" destOrd="0" parTransId="{0AF15291-6844-4BC3-9780-06F43DB7B4A0}" sibTransId="{BC5FA4C1-8C9E-4001-A07B-FD45EA0729EA}"/>
    <dgm:cxn modelId="{4693C092-DFAE-40A3-8221-FDC30DEAE989}" srcId="{9C8BFF47-2DF3-497F-A8C8-1AB35A573909}" destId="{9B55480D-78D5-4BE8-87F3-0A60098F9FED}" srcOrd="6" destOrd="0" parTransId="{AA59ACC5-6DE6-41F7-8052-00B498F91916}" sibTransId="{29FB3BAE-994C-4593-98E1-0EBFF318D20C}"/>
    <dgm:cxn modelId="{C0EE6CAC-2192-4247-9B49-99282CB94558}" srcId="{9C8BFF47-2DF3-497F-A8C8-1AB35A573909}" destId="{C6F74C59-8CBC-4402-B28D-3668A8450DF1}" srcOrd="1" destOrd="0" parTransId="{5D899228-B06C-47FA-906C-0A7367104D4B}" sibTransId="{94E25B9F-B49B-4103-AD10-33A7B2712E2D}"/>
    <dgm:cxn modelId="{6D937B02-BFBD-40E5-ABDF-A9E8722E5B5C}" type="presOf" srcId="{E6F0D363-1887-44CD-92C1-92115C2FC6CA}" destId="{E2B8C57F-E262-4D5A-A783-53EEE881934B}" srcOrd="0" destOrd="0" presId="urn:microsoft.com/office/officeart/2005/8/layout/default"/>
    <dgm:cxn modelId="{E8078A1E-93AF-4C52-8C4B-982FE40F6038}" srcId="{9C8BFF47-2DF3-497F-A8C8-1AB35A573909}" destId="{150D4266-9F94-4114-81EB-E46A1C09434E}" srcOrd="8" destOrd="0" parTransId="{50B98B11-E1CF-457D-8833-DF147AC50715}" sibTransId="{D4FA887A-A410-4749-A315-47134B3FF680}"/>
    <dgm:cxn modelId="{A4254995-E19E-4D5B-B133-752A2A508AF0}" type="presOf" srcId="{150D4266-9F94-4114-81EB-E46A1C09434E}" destId="{AF79F646-3D5C-4C98-B7F6-676A86A2CCAF}" srcOrd="0" destOrd="0" presId="urn:microsoft.com/office/officeart/2005/8/layout/default"/>
    <dgm:cxn modelId="{1136BD0F-D1F2-4582-9137-B8F08C7C7CD3}" type="presOf" srcId="{22190D85-2B84-433C-8670-21FD50A83A34}" destId="{975B3F30-CBFB-4C36-A99E-EE71A9EC762D}" srcOrd="0" destOrd="0" presId="urn:microsoft.com/office/officeart/2005/8/layout/default"/>
    <dgm:cxn modelId="{63D4DB1E-B2D7-40D2-ADFB-EC3F75E3AB7E}" type="presOf" srcId="{631DC208-3980-4755-92CA-6CC117BCADB2}" destId="{79517C66-A97E-429E-9697-63346605A7E8}" srcOrd="0" destOrd="0" presId="urn:microsoft.com/office/officeart/2005/8/layout/default"/>
    <dgm:cxn modelId="{C9123B12-0665-4284-9EDD-3EED9B97DB10}" srcId="{9C8BFF47-2DF3-497F-A8C8-1AB35A573909}" destId="{22190D85-2B84-433C-8670-21FD50A83A34}" srcOrd="4" destOrd="0" parTransId="{475E4E36-C024-4A1B-BD50-0FA96D65DEB3}" sibTransId="{8B5A1828-8B87-4DA6-A9D0-67AE4B745E48}"/>
    <dgm:cxn modelId="{B2A8F8A0-2D19-43BF-9592-B1B62DBBA330}" type="presOf" srcId="{768A1BF7-A01F-4865-B6B1-4C7531FE5008}" destId="{8CAEAB8F-12D2-4988-9C34-42CF466CF31D}" srcOrd="0" destOrd="0" presId="urn:microsoft.com/office/officeart/2005/8/layout/default"/>
    <dgm:cxn modelId="{052745CD-2ADF-4667-A6DE-924AF35D9DAB}" type="presParOf" srcId="{B74E56F9-BA5A-48FB-ACBC-2AD6E0632B70}" destId="{EE96CBDF-523C-4F2C-95D6-F747425F6B08}" srcOrd="0" destOrd="0" presId="urn:microsoft.com/office/officeart/2005/8/layout/default"/>
    <dgm:cxn modelId="{0DC34081-35BE-4BBD-BCFC-F1FE63975796}" type="presParOf" srcId="{B74E56F9-BA5A-48FB-ACBC-2AD6E0632B70}" destId="{E289020B-859D-4030-9A24-BA75C0810B8A}" srcOrd="1" destOrd="0" presId="urn:microsoft.com/office/officeart/2005/8/layout/default"/>
    <dgm:cxn modelId="{61B7C6C1-80CB-4289-9ED7-B04C3A4381B9}" type="presParOf" srcId="{B74E56F9-BA5A-48FB-ACBC-2AD6E0632B70}" destId="{5297683A-C35A-42F5-881E-77BBCEF9129B}" srcOrd="2" destOrd="0" presId="urn:microsoft.com/office/officeart/2005/8/layout/default"/>
    <dgm:cxn modelId="{8911BA69-7ECB-4B43-B155-758B60D4E983}" type="presParOf" srcId="{B74E56F9-BA5A-48FB-ACBC-2AD6E0632B70}" destId="{6E5C0FCB-9207-46AF-BA34-60C419E39DF8}" srcOrd="3" destOrd="0" presId="urn:microsoft.com/office/officeart/2005/8/layout/default"/>
    <dgm:cxn modelId="{C98B52B1-3B6C-496C-8FFE-236DD0CB0576}" type="presParOf" srcId="{B74E56F9-BA5A-48FB-ACBC-2AD6E0632B70}" destId="{7CE9DECB-C719-404E-B18F-95708BB73C9B}" srcOrd="4" destOrd="0" presId="urn:microsoft.com/office/officeart/2005/8/layout/default"/>
    <dgm:cxn modelId="{35736B86-B6E6-43AE-9EA1-A99581FD139B}" type="presParOf" srcId="{B74E56F9-BA5A-48FB-ACBC-2AD6E0632B70}" destId="{C3CC5C3C-8C95-40E6-99A8-C917DBDEC706}" srcOrd="5" destOrd="0" presId="urn:microsoft.com/office/officeart/2005/8/layout/default"/>
    <dgm:cxn modelId="{7AAE3FEB-39A6-4558-B854-15D5A484F832}" type="presParOf" srcId="{B74E56F9-BA5A-48FB-ACBC-2AD6E0632B70}" destId="{50426C5A-63A4-46AA-9863-BA1459B0F8C8}" srcOrd="6" destOrd="0" presId="urn:microsoft.com/office/officeart/2005/8/layout/default"/>
    <dgm:cxn modelId="{1C0D74C2-3046-4A77-B760-E3A28FBAC9F8}" type="presParOf" srcId="{B74E56F9-BA5A-48FB-ACBC-2AD6E0632B70}" destId="{D12F047C-0BD0-4329-AF57-6314A8158683}" srcOrd="7" destOrd="0" presId="urn:microsoft.com/office/officeart/2005/8/layout/default"/>
    <dgm:cxn modelId="{390E6309-B8B7-4E50-A69F-2F35CD860419}" type="presParOf" srcId="{B74E56F9-BA5A-48FB-ACBC-2AD6E0632B70}" destId="{975B3F30-CBFB-4C36-A99E-EE71A9EC762D}" srcOrd="8" destOrd="0" presId="urn:microsoft.com/office/officeart/2005/8/layout/default"/>
    <dgm:cxn modelId="{50779F4E-2395-43E9-8DB4-B3175392282A}" type="presParOf" srcId="{B74E56F9-BA5A-48FB-ACBC-2AD6E0632B70}" destId="{833D1A35-19E5-488A-9975-4DF2CD2D7800}" srcOrd="9" destOrd="0" presId="urn:microsoft.com/office/officeart/2005/8/layout/default"/>
    <dgm:cxn modelId="{D84F002A-B82E-4132-AD0D-BEDD714AA94C}" type="presParOf" srcId="{B74E56F9-BA5A-48FB-ACBC-2AD6E0632B70}" destId="{EEBE7A9F-BD55-42F6-9437-48757A32F4BA}" srcOrd="10" destOrd="0" presId="urn:microsoft.com/office/officeart/2005/8/layout/default"/>
    <dgm:cxn modelId="{99D4CE50-F8B0-47C3-B231-14070A799C3C}" type="presParOf" srcId="{B74E56F9-BA5A-48FB-ACBC-2AD6E0632B70}" destId="{11720BEC-A350-4B3D-889B-D79D597F807E}" srcOrd="11" destOrd="0" presId="urn:microsoft.com/office/officeart/2005/8/layout/default"/>
    <dgm:cxn modelId="{C0A6CDD0-0AB4-433A-BBB5-E5A9AC4490BC}" type="presParOf" srcId="{B74E56F9-BA5A-48FB-ACBC-2AD6E0632B70}" destId="{6741CF58-0846-46A3-AC02-34634D5BEB99}" srcOrd="12" destOrd="0" presId="urn:microsoft.com/office/officeart/2005/8/layout/default"/>
    <dgm:cxn modelId="{14EAFA8D-A8B0-497F-9C11-A68B9BD6AB4B}" type="presParOf" srcId="{B74E56F9-BA5A-48FB-ACBC-2AD6E0632B70}" destId="{AD6B929A-706C-493B-B42B-4E3A2FED1936}" srcOrd="13" destOrd="0" presId="urn:microsoft.com/office/officeart/2005/8/layout/default"/>
    <dgm:cxn modelId="{EFB9CB4B-EDA4-4ECB-87D5-75E4602F6DD4}" type="presParOf" srcId="{B74E56F9-BA5A-48FB-ACBC-2AD6E0632B70}" destId="{8CAEAB8F-12D2-4988-9C34-42CF466CF31D}" srcOrd="14" destOrd="0" presId="urn:microsoft.com/office/officeart/2005/8/layout/default"/>
    <dgm:cxn modelId="{C7871561-24D2-438A-BCE8-A0DFF026606F}" type="presParOf" srcId="{B74E56F9-BA5A-48FB-ACBC-2AD6E0632B70}" destId="{3FA5DF55-7876-4772-9E96-3DCC2D8091F0}" srcOrd="15" destOrd="0" presId="urn:microsoft.com/office/officeart/2005/8/layout/default"/>
    <dgm:cxn modelId="{8082A0CA-3811-45EE-B228-98C42A326E31}" type="presParOf" srcId="{B74E56F9-BA5A-48FB-ACBC-2AD6E0632B70}" destId="{AF79F646-3D5C-4C98-B7F6-676A86A2CCAF}" srcOrd="16" destOrd="0" presId="urn:microsoft.com/office/officeart/2005/8/layout/default"/>
    <dgm:cxn modelId="{4110F49E-FEE7-413E-B0D7-34904E3A0F23}" type="presParOf" srcId="{B74E56F9-BA5A-48FB-ACBC-2AD6E0632B70}" destId="{9D308CD8-9049-4233-AE2B-AD0850779DC6}" srcOrd="17" destOrd="0" presId="urn:microsoft.com/office/officeart/2005/8/layout/default"/>
    <dgm:cxn modelId="{36DFFAB2-C630-416F-A48A-540345EB44FD}" type="presParOf" srcId="{B74E56F9-BA5A-48FB-ACBC-2AD6E0632B70}" destId="{11D1B588-372A-478F-BC70-A764A1F60E11}" srcOrd="18" destOrd="0" presId="urn:microsoft.com/office/officeart/2005/8/layout/default"/>
    <dgm:cxn modelId="{CE2289DB-9F0F-42CE-9B56-CC327B648FB2}" type="presParOf" srcId="{B74E56F9-BA5A-48FB-ACBC-2AD6E0632B70}" destId="{A902BBE8-58CD-4C3D-A1B6-C43C96E94851}" srcOrd="19" destOrd="0" presId="urn:microsoft.com/office/officeart/2005/8/layout/default"/>
    <dgm:cxn modelId="{6B3F05CC-996D-447E-A94A-69CDE3DA4000}" type="presParOf" srcId="{B74E56F9-BA5A-48FB-ACBC-2AD6E0632B70}" destId="{D87EB870-FB2A-4550-A7FC-9EF401328A80}" srcOrd="20" destOrd="0" presId="urn:microsoft.com/office/officeart/2005/8/layout/default"/>
    <dgm:cxn modelId="{D52038F8-4F78-4D38-BAE5-D41FB01C36EA}" type="presParOf" srcId="{B74E56F9-BA5A-48FB-ACBC-2AD6E0632B70}" destId="{7ACDAA3B-57AE-4102-B299-33C98A6ED951}" srcOrd="21" destOrd="0" presId="urn:microsoft.com/office/officeart/2005/8/layout/default"/>
    <dgm:cxn modelId="{85F7B986-AD97-4935-8887-88682BD60A6F}" type="presParOf" srcId="{B74E56F9-BA5A-48FB-ACBC-2AD6E0632B70}" destId="{7BC04D42-CF8D-4896-9276-00FFE0349C14}" srcOrd="22" destOrd="0" presId="urn:microsoft.com/office/officeart/2005/8/layout/default"/>
    <dgm:cxn modelId="{7B6D7C9D-5BA7-4F3C-8517-B2DC1B30EC1D}" type="presParOf" srcId="{B74E56F9-BA5A-48FB-ACBC-2AD6E0632B70}" destId="{E6975F59-B975-4585-9443-F89F1BF5F649}" srcOrd="23" destOrd="0" presId="urn:microsoft.com/office/officeart/2005/8/layout/default"/>
    <dgm:cxn modelId="{40EB89E3-6A74-4AF1-A90F-DCB4DDCF9901}" type="presParOf" srcId="{B74E56F9-BA5A-48FB-ACBC-2AD6E0632B70}" destId="{E2B8C57F-E262-4D5A-A783-53EEE881934B}" srcOrd="24" destOrd="0" presId="urn:microsoft.com/office/officeart/2005/8/layout/default"/>
    <dgm:cxn modelId="{60019B36-A711-4407-A078-EE96001B6F97}" type="presParOf" srcId="{B74E56F9-BA5A-48FB-ACBC-2AD6E0632B70}" destId="{F5124619-5611-40E7-8E47-9D6F1DDF3A07}" srcOrd="25" destOrd="0" presId="urn:microsoft.com/office/officeart/2005/8/layout/default"/>
    <dgm:cxn modelId="{C6D7C838-8C3C-4E76-A195-9F2504E9832C}" type="presParOf" srcId="{B74E56F9-BA5A-48FB-ACBC-2AD6E0632B70}" destId="{79517C66-A97E-429E-9697-63346605A7E8}"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A13785-0F78-4BBB-B6A9-CAC1D945A613}"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S"/>
        </a:p>
      </dgm:t>
    </dgm:pt>
    <dgm:pt modelId="{D93CE303-8967-4A49-9713-6ACBED3EA7CD}">
      <dgm:prSet phldrT="[Texto]"/>
      <dgm:spPr/>
      <dgm:t>
        <a:bodyPr/>
        <a:lstStyle/>
        <a:p>
          <a:r>
            <a:rPr lang="es-US" dirty="0" smtClean="0"/>
            <a:t>INTEGRANTES</a:t>
          </a:r>
          <a:endParaRPr lang="es-ES" dirty="0"/>
        </a:p>
      </dgm:t>
    </dgm:pt>
    <dgm:pt modelId="{502B7BF7-B3E9-4B8A-A2BA-DF3084E9F0AD}" type="parTrans" cxnId="{B8F69732-33A4-4F75-AF68-AA91FB7F961E}">
      <dgm:prSet/>
      <dgm:spPr/>
      <dgm:t>
        <a:bodyPr/>
        <a:lstStyle/>
        <a:p>
          <a:endParaRPr lang="es-ES"/>
        </a:p>
      </dgm:t>
    </dgm:pt>
    <dgm:pt modelId="{0E3EA3EE-0670-4D88-868E-28FBBF45C661}" type="sibTrans" cxnId="{B8F69732-33A4-4F75-AF68-AA91FB7F961E}">
      <dgm:prSet/>
      <dgm:spPr/>
      <dgm:t>
        <a:bodyPr/>
        <a:lstStyle/>
        <a:p>
          <a:endParaRPr lang="es-ES"/>
        </a:p>
      </dgm:t>
    </dgm:pt>
    <dgm:pt modelId="{25C02B4F-C5ED-4345-B53E-BCC171EBF730}">
      <dgm:prSet phldrT="[Texto]" custT="1"/>
      <dgm:spPr/>
      <dgm:t>
        <a:bodyPr/>
        <a:lstStyle/>
        <a:p>
          <a:r>
            <a:rPr lang="es-ES" sz="1400" b="1" dirty="0" smtClean="0">
              <a:latin typeface="Arial Narrow" pitchFamily="34" charset="0"/>
            </a:rPr>
            <a:t>Ministerios de, la Agricultura, Ciencia Tecnología y Medio Ambiente, Comunicaciones, la Construcción, Economía y Planificación, Finanzas y Precios, Justicia, Trabajo y Seguridad Social</a:t>
          </a:r>
          <a:r>
            <a:rPr lang="es-ES" sz="1400" b="1" smtClean="0">
              <a:latin typeface="Arial Narrow" pitchFamily="34" charset="0"/>
            </a:rPr>
            <a:t>, transporte; </a:t>
          </a:r>
          <a:r>
            <a:rPr lang="es-ES" sz="1400" b="1" dirty="0" smtClean="0">
              <a:latin typeface="Arial Narrow" pitchFamily="34" charset="0"/>
            </a:rPr>
            <a:t>los Institutos de Planificación Física y de Recursos Hidráulicos, las oficinas nacionales de: Estadísticas e Información, Hidrografía y Geodesia, y Recursos Minerales. </a:t>
          </a:r>
          <a:endParaRPr lang="es-ES" sz="1400" dirty="0">
            <a:latin typeface="Arial Narrow" pitchFamily="34" charset="0"/>
          </a:endParaRPr>
        </a:p>
      </dgm:t>
    </dgm:pt>
    <dgm:pt modelId="{38661BFA-42B6-46E8-A4A6-E2E4CADB6BD4}" type="parTrans" cxnId="{BBDF80B8-AADA-4834-BCBF-134377906232}">
      <dgm:prSet/>
      <dgm:spPr/>
      <dgm:t>
        <a:bodyPr/>
        <a:lstStyle/>
        <a:p>
          <a:endParaRPr lang="es-ES"/>
        </a:p>
      </dgm:t>
    </dgm:pt>
    <dgm:pt modelId="{2D042DA6-3262-4606-87CF-5A3D3933FBF7}" type="sibTrans" cxnId="{BBDF80B8-AADA-4834-BCBF-134377906232}">
      <dgm:prSet/>
      <dgm:spPr/>
      <dgm:t>
        <a:bodyPr/>
        <a:lstStyle/>
        <a:p>
          <a:endParaRPr lang="es-ES"/>
        </a:p>
      </dgm:t>
    </dgm:pt>
    <dgm:pt modelId="{7FA330B2-E4ED-4B15-92C5-8CCF449DFAD4}">
      <dgm:prSet phldrT="[Texto]" custT="1"/>
      <dgm:spPr/>
      <dgm:t>
        <a:bodyPr/>
        <a:lstStyle/>
        <a:p>
          <a:r>
            <a:rPr lang="es-ES" sz="1400" b="1" dirty="0" smtClean="0">
              <a:latin typeface="Arial Narrow" pitchFamily="34" charset="0"/>
            </a:rPr>
            <a:t>El presidente de la Comisión podrá invitar a otros organismos o entidades, según el caso.</a:t>
          </a:r>
          <a:endParaRPr lang="es-ES" sz="1400" dirty="0">
            <a:latin typeface="Arial Narrow" pitchFamily="34" charset="0"/>
          </a:endParaRPr>
        </a:p>
      </dgm:t>
    </dgm:pt>
    <dgm:pt modelId="{CA73DDA9-57A2-4B1D-A68A-9BE691CB9719}" type="parTrans" cxnId="{EA614E57-C4D4-4E94-BA62-3861E6135CFA}">
      <dgm:prSet/>
      <dgm:spPr/>
      <dgm:t>
        <a:bodyPr/>
        <a:lstStyle/>
        <a:p>
          <a:endParaRPr lang="es-ES"/>
        </a:p>
      </dgm:t>
    </dgm:pt>
    <dgm:pt modelId="{B8BC58BE-858A-4662-901F-AC3F6D05DAD7}" type="sibTrans" cxnId="{EA614E57-C4D4-4E94-BA62-3861E6135CFA}">
      <dgm:prSet/>
      <dgm:spPr/>
      <dgm:t>
        <a:bodyPr/>
        <a:lstStyle/>
        <a:p>
          <a:endParaRPr lang="es-ES"/>
        </a:p>
      </dgm:t>
    </dgm:pt>
    <dgm:pt modelId="{A129C877-EDB1-4B72-B261-9132EBD7252F}">
      <dgm:prSet phldrT="[Texto]"/>
      <dgm:spPr/>
      <dgm:t>
        <a:bodyPr/>
        <a:lstStyle/>
        <a:p>
          <a:r>
            <a:rPr lang="es-US" dirty="0" smtClean="0"/>
            <a:t>FUNCIONES PRINCIPALES</a:t>
          </a:r>
          <a:endParaRPr lang="es-ES" dirty="0"/>
        </a:p>
      </dgm:t>
    </dgm:pt>
    <dgm:pt modelId="{2469E740-96C3-4D10-AE28-28C0317484FC}" type="parTrans" cxnId="{6D9998B0-7767-4F02-8A7A-9C34F5281E06}">
      <dgm:prSet/>
      <dgm:spPr/>
      <dgm:t>
        <a:bodyPr/>
        <a:lstStyle/>
        <a:p>
          <a:endParaRPr lang="es-ES"/>
        </a:p>
      </dgm:t>
    </dgm:pt>
    <dgm:pt modelId="{C2EE5AE7-A1D7-44A5-B240-0D3936024D72}" type="sibTrans" cxnId="{6D9998B0-7767-4F02-8A7A-9C34F5281E06}">
      <dgm:prSet/>
      <dgm:spPr/>
      <dgm:t>
        <a:bodyPr/>
        <a:lstStyle/>
        <a:p>
          <a:endParaRPr lang="es-ES"/>
        </a:p>
      </dgm:t>
    </dgm:pt>
    <dgm:pt modelId="{B212AA52-318D-45F3-9E68-DAE4E5691728}">
      <dgm:prSet phldrT="[Texto]" custT="1"/>
      <dgm:spPr/>
      <dgm:t>
        <a:bodyPr/>
        <a:lstStyle/>
        <a:p>
          <a:r>
            <a:rPr lang="es-ES" sz="1400" b="1" dirty="0" smtClean="0">
              <a:latin typeface="Arial Narrow" pitchFamily="34" charset="0"/>
            </a:rPr>
            <a:t>Evaluar el cumplimiento de las políticas aprobadas para el desarrollo del Catastro Nacional;</a:t>
          </a:r>
          <a:endParaRPr lang="es-ES" sz="1400" b="1" dirty="0">
            <a:latin typeface="Arial Narrow" pitchFamily="34" charset="0"/>
          </a:endParaRPr>
        </a:p>
      </dgm:t>
    </dgm:pt>
    <dgm:pt modelId="{9E65B190-BADD-45D6-A5A1-91E79C10AB46}" type="parTrans" cxnId="{DAD3EBEA-3B52-4433-92CB-9C7780468A6C}">
      <dgm:prSet/>
      <dgm:spPr/>
      <dgm:t>
        <a:bodyPr/>
        <a:lstStyle/>
        <a:p>
          <a:endParaRPr lang="es-ES"/>
        </a:p>
      </dgm:t>
    </dgm:pt>
    <dgm:pt modelId="{1887CEC8-C2FB-4844-BF40-8B97FAA3C76B}" type="sibTrans" cxnId="{DAD3EBEA-3B52-4433-92CB-9C7780468A6C}">
      <dgm:prSet/>
      <dgm:spPr/>
      <dgm:t>
        <a:bodyPr/>
        <a:lstStyle/>
        <a:p>
          <a:endParaRPr lang="es-ES"/>
        </a:p>
      </dgm:t>
    </dgm:pt>
    <dgm:pt modelId="{76DCBCF9-56C9-4274-B877-DD547506BE4B}">
      <dgm:prSet custT="1"/>
      <dgm:spPr/>
      <dgm:t>
        <a:bodyPr/>
        <a:lstStyle/>
        <a:p>
          <a:r>
            <a:rPr lang="es-ES" sz="1400" b="1" dirty="0" smtClean="0">
              <a:latin typeface="Arial Narrow" pitchFamily="34" charset="0"/>
            </a:rPr>
            <a:t>chequear la ejecución de los proyectos catastrales aprobados, para la creación del Catastro Urbano y la actualización del Catastro Rural;</a:t>
          </a:r>
          <a:endParaRPr lang="es-ES" sz="1400" b="1" dirty="0">
            <a:latin typeface="Arial Narrow" pitchFamily="34" charset="0"/>
          </a:endParaRPr>
        </a:p>
      </dgm:t>
    </dgm:pt>
    <dgm:pt modelId="{41C0F6D8-0107-4F90-959C-D5235E82D78F}" type="parTrans" cxnId="{0C387D22-7D07-4A21-931B-3D33AAB028FB}">
      <dgm:prSet/>
      <dgm:spPr/>
      <dgm:t>
        <a:bodyPr/>
        <a:lstStyle/>
        <a:p>
          <a:endParaRPr lang="es-ES"/>
        </a:p>
      </dgm:t>
    </dgm:pt>
    <dgm:pt modelId="{953AD5AC-E446-4B22-9C0D-59B9A1F36D74}" type="sibTrans" cxnId="{0C387D22-7D07-4A21-931B-3D33AAB028FB}">
      <dgm:prSet/>
      <dgm:spPr/>
      <dgm:t>
        <a:bodyPr/>
        <a:lstStyle/>
        <a:p>
          <a:endParaRPr lang="es-ES"/>
        </a:p>
      </dgm:t>
    </dgm:pt>
    <dgm:pt modelId="{1D4AF9C6-B16E-48BF-A5D5-E845F62B1831}">
      <dgm:prSet custT="1"/>
      <dgm:spPr/>
      <dgm:t>
        <a:bodyPr/>
        <a:lstStyle/>
        <a:p>
          <a:r>
            <a:rPr lang="es-ES" sz="1400" b="1" dirty="0" smtClean="0">
              <a:latin typeface="Arial Narrow" pitchFamily="34" charset="0"/>
            </a:rPr>
            <a:t>garantizar que los organismos y entidades que la integran, tengan la mayor participación, según sus especialidades, en la realización, mantenimiento y actualización del Catastro Nacional;</a:t>
          </a:r>
          <a:endParaRPr lang="es-ES" sz="1400" b="1" dirty="0">
            <a:latin typeface="Arial Narrow" pitchFamily="34" charset="0"/>
          </a:endParaRPr>
        </a:p>
      </dgm:t>
    </dgm:pt>
    <dgm:pt modelId="{9706F816-745C-4BDD-B3E6-6E0D913D1B9B}" type="parTrans" cxnId="{7FC67FF2-D484-48FE-9961-A16E320932FF}">
      <dgm:prSet/>
      <dgm:spPr/>
      <dgm:t>
        <a:bodyPr/>
        <a:lstStyle/>
        <a:p>
          <a:endParaRPr lang="es-ES"/>
        </a:p>
      </dgm:t>
    </dgm:pt>
    <dgm:pt modelId="{A0069C73-747C-4607-93DD-7F717C400596}" type="sibTrans" cxnId="{7FC67FF2-D484-48FE-9961-A16E320932FF}">
      <dgm:prSet/>
      <dgm:spPr/>
      <dgm:t>
        <a:bodyPr/>
        <a:lstStyle/>
        <a:p>
          <a:endParaRPr lang="es-ES"/>
        </a:p>
      </dgm:t>
    </dgm:pt>
    <dgm:pt modelId="{76CFE246-9CF8-4394-88E4-63D3C92B1578}">
      <dgm:prSet custT="1"/>
      <dgm:spPr/>
      <dgm:t>
        <a:bodyPr/>
        <a:lstStyle/>
        <a:p>
          <a:r>
            <a:rPr lang="es-ES" sz="1400" b="1" dirty="0" smtClean="0">
              <a:latin typeface="Arial Narrow" pitchFamily="34" charset="0"/>
            </a:rPr>
            <a:t>evaluar los proyectos de disposiciones jurídicas  para regular la actividad catastral en el país, y proponer las metodologías que se requieran;</a:t>
          </a:r>
          <a:endParaRPr lang="es-ES" sz="1400" b="1" dirty="0">
            <a:latin typeface="Arial Narrow" pitchFamily="34" charset="0"/>
          </a:endParaRPr>
        </a:p>
      </dgm:t>
    </dgm:pt>
    <dgm:pt modelId="{CF4802C5-B993-40B4-8497-3EFF9664DE88}" type="parTrans" cxnId="{BA0E7692-5097-4B52-8C81-EEB9D2696746}">
      <dgm:prSet/>
      <dgm:spPr/>
      <dgm:t>
        <a:bodyPr/>
        <a:lstStyle/>
        <a:p>
          <a:endParaRPr lang="es-ES"/>
        </a:p>
      </dgm:t>
    </dgm:pt>
    <dgm:pt modelId="{EC4C16FD-423E-42F5-A22C-02310F220456}" type="sibTrans" cxnId="{BA0E7692-5097-4B52-8C81-EEB9D2696746}">
      <dgm:prSet/>
      <dgm:spPr/>
      <dgm:t>
        <a:bodyPr/>
        <a:lstStyle/>
        <a:p>
          <a:endParaRPr lang="es-ES"/>
        </a:p>
      </dgm:t>
    </dgm:pt>
    <dgm:pt modelId="{A51D48F2-F460-45AF-B5B1-13DD8545FAB3}">
      <dgm:prSet custT="1"/>
      <dgm:spPr/>
      <dgm:t>
        <a:bodyPr/>
        <a:lstStyle/>
        <a:p>
          <a:r>
            <a:rPr lang="es-ES" sz="1400" b="1" dirty="0" smtClean="0">
              <a:latin typeface="Arial Narrow" pitchFamily="34" charset="0"/>
            </a:rPr>
            <a:t>valorar y aprobar a partir de las informaciones catastrales la superficie geográfica de Cuba;</a:t>
          </a:r>
          <a:endParaRPr lang="es-ES" sz="1400" b="1" dirty="0">
            <a:latin typeface="Arial Narrow" pitchFamily="34" charset="0"/>
          </a:endParaRPr>
        </a:p>
      </dgm:t>
    </dgm:pt>
    <dgm:pt modelId="{9096448E-3E4C-4193-8C01-911A2737687B}" type="parTrans" cxnId="{E73F8B2F-3220-40C0-805F-768DE25B23FB}">
      <dgm:prSet/>
      <dgm:spPr/>
      <dgm:t>
        <a:bodyPr/>
        <a:lstStyle/>
        <a:p>
          <a:endParaRPr lang="es-ES"/>
        </a:p>
      </dgm:t>
    </dgm:pt>
    <dgm:pt modelId="{E5EDC8FA-B85C-43AC-BF32-A06C80A14A73}" type="sibTrans" cxnId="{E73F8B2F-3220-40C0-805F-768DE25B23FB}">
      <dgm:prSet/>
      <dgm:spPr/>
      <dgm:t>
        <a:bodyPr/>
        <a:lstStyle/>
        <a:p>
          <a:endParaRPr lang="es-ES"/>
        </a:p>
      </dgm:t>
    </dgm:pt>
    <dgm:pt modelId="{46963045-AD7B-4AA7-AA5A-9A73788EA5E8}">
      <dgm:prSet custT="1"/>
      <dgm:spPr/>
      <dgm:t>
        <a:bodyPr/>
        <a:lstStyle/>
        <a:p>
          <a:r>
            <a:rPr lang="es-ES" sz="1400" b="1" dirty="0" smtClean="0">
              <a:latin typeface="Arial Narrow" pitchFamily="34" charset="0"/>
            </a:rPr>
            <a:t>evaluar y proponer los planes de trabajo a mediano y largo plazo. </a:t>
          </a:r>
          <a:endParaRPr lang="es-ES" sz="1400" b="1" dirty="0">
            <a:latin typeface="Arial Narrow" pitchFamily="34" charset="0"/>
          </a:endParaRPr>
        </a:p>
      </dgm:t>
    </dgm:pt>
    <dgm:pt modelId="{B3C7FB89-0354-4DE5-AC13-E678BB054EC3}" type="parTrans" cxnId="{CF049FBE-257F-4F94-9C9C-6E1B73803855}">
      <dgm:prSet/>
      <dgm:spPr/>
      <dgm:t>
        <a:bodyPr/>
        <a:lstStyle/>
        <a:p>
          <a:endParaRPr lang="es-ES"/>
        </a:p>
      </dgm:t>
    </dgm:pt>
    <dgm:pt modelId="{C795A4AE-8680-4AC1-86FC-0E2594ABAAC3}" type="sibTrans" cxnId="{CF049FBE-257F-4F94-9C9C-6E1B73803855}">
      <dgm:prSet/>
      <dgm:spPr/>
      <dgm:t>
        <a:bodyPr/>
        <a:lstStyle/>
        <a:p>
          <a:endParaRPr lang="es-ES"/>
        </a:p>
      </dgm:t>
    </dgm:pt>
    <dgm:pt modelId="{92F97017-B4EA-4F35-A10E-5AA25EAB491F}" type="pres">
      <dgm:prSet presAssocID="{63A13785-0F78-4BBB-B6A9-CAC1D945A613}" presName="linearFlow" presStyleCnt="0">
        <dgm:presLayoutVars>
          <dgm:dir/>
          <dgm:animLvl val="lvl"/>
          <dgm:resizeHandles val="exact"/>
        </dgm:presLayoutVars>
      </dgm:prSet>
      <dgm:spPr/>
      <dgm:t>
        <a:bodyPr/>
        <a:lstStyle/>
        <a:p>
          <a:endParaRPr lang="es-ES"/>
        </a:p>
      </dgm:t>
    </dgm:pt>
    <dgm:pt modelId="{7887A4A8-45DE-4034-AAE8-D019CEF306E1}" type="pres">
      <dgm:prSet presAssocID="{D93CE303-8967-4A49-9713-6ACBED3EA7CD}" presName="composite" presStyleCnt="0"/>
      <dgm:spPr/>
    </dgm:pt>
    <dgm:pt modelId="{CF5AEE24-55D1-40C4-AE8C-9550675130F9}" type="pres">
      <dgm:prSet presAssocID="{D93CE303-8967-4A49-9713-6ACBED3EA7CD}" presName="parentText" presStyleLbl="alignNode1" presStyleIdx="0" presStyleCnt="2">
        <dgm:presLayoutVars>
          <dgm:chMax val="1"/>
          <dgm:bulletEnabled val="1"/>
        </dgm:presLayoutVars>
      </dgm:prSet>
      <dgm:spPr/>
      <dgm:t>
        <a:bodyPr/>
        <a:lstStyle/>
        <a:p>
          <a:endParaRPr lang="es-ES"/>
        </a:p>
      </dgm:t>
    </dgm:pt>
    <dgm:pt modelId="{50686FD6-31A6-41F7-9E89-7042B3F7C160}" type="pres">
      <dgm:prSet presAssocID="{D93CE303-8967-4A49-9713-6ACBED3EA7CD}" presName="descendantText" presStyleLbl="alignAcc1" presStyleIdx="0" presStyleCnt="2">
        <dgm:presLayoutVars>
          <dgm:bulletEnabled val="1"/>
        </dgm:presLayoutVars>
      </dgm:prSet>
      <dgm:spPr/>
      <dgm:t>
        <a:bodyPr/>
        <a:lstStyle/>
        <a:p>
          <a:endParaRPr lang="es-ES"/>
        </a:p>
      </dgm:t>
    </dgm:pt>
    <dgm:pt modelId="{3440BC58-60C1-47BB-9ADC-2527529BBEEE}" type="pres">
      <dgm:prSet presAssocID="{0E3EA3EE-0670-4D88-868E-28FBBF45C661}" presName="sp" presStyleCnt="0"/>
      <dgm:spPr/>
    </dgm:pt>
    <dgm:pt modelId="{EB930C49-B495-4302-B653-38A1446D945E}" type="pres">
      <dgm:prSet presAssocID="{A129C877-EDB1-4B72-B261-9132EBD7252F}" presName="composite" presStyleCnt="0"/>
      <dgm:spPr/>
    </dgm:pt>
    <dgm:pt modelId="{969BBC2D-7322-405D-8BE2-F0444435C53E}" type="pres">
      <dgm:prSet presAssocID="{A129C877-EDB1-4B72-B261-9132EBD7252F}" presName="parentText" presStyleLbl="alignNode1" presStyleIdx="1" presStyleCnt="2" custLinFactNeighborX="0" custLinFactNeighborY="425">
        <dgm:presLayoutVars>
          <dgm:chMax val="1"/>
          <dgm:bulletEnabled val="1"/>
        </dgm:presLayoutVars>
      </dgm:prSet>
      <dgm:spPr/>
      <dgm:t>
        <a:bodyPr/>
        <a:lstStyle/>
        <a:p>
          <a:endParaRPr lang="es-ES"/>
        </a:p>
      </dgm:t>
    </dgm:pt>
    <dgm:pt modelId="{FB31D2E3-995F-45F9-9854-AFE0F3312008}" type="pres">
      <dgm:prSet presAssocID="{A129C877-EDB1-4B72-B261-9132EBD7252F}" presName="descendantText" presStyleLbl="alignAcc1" presStyleIdx="1" presStyleCnt="2" custScaleX="97788" custScaleY="183413" custLinFactNeighborX="-692" custLinFactNeighborY="-3321">
        <dgm:presLayoutVars>
          <dgm:bulletEnabled val="1"/>
        </dgm:presLayoutVars>
      </dgm:prSet>
      <dgm:spPr/>
      <dgm:t>
        <a:bodyPr/>
        <a:lstStyle/>
        <a:p>
          <a:endParaRPr lang="es-ES"/>
        </a:p>
      </dgm:t>
    </dgm:pt>
  </dgm:ptLst>
  <dgm:cxnLst>
    <dgm:cxn modelId="{BA6ED6BA-4DC0-4BAA-8E66-A330CAD155FF}" type="presOf" srcId="{B212AA52-318D-45F3-9E68-DAE4E5691728}" destId="{FB31D2E3-995F-45F9-9854-AFE0F3312008}" srcOrd="0" destOrd="0" presId="urn:microsoft.com/office/officeart/2005/8/layout/chevron2"/>
    <dgm:cxn modelId="{83497C95-E655-4D48-B55D-C3211EF556F1}" type="presOf" srcId="{63A13785-0F78-4BBB-B6A9-CAC1D945A613}" destId="{92F97017-B4EA-4F35-A10E-5AA25EAB491F}" srcOrd="0" destOrd="0" presId="urn:microsoft.com/office/officeart/2005/8/layout/chevron2"/>
    <dgm:cxn modelId="{49BA67E1-678C-4724-B8F6-F08F31AF8A61}" type="presOf" srcId="{7FA330B2-E4ED-4B15-92C5-8CCF449DFAD4}" destId="{50686FD6-31A6-41F7-9E89-7042B3F7C160}" srcOrd="0" destOrd="1" presId="urn:microsoft.com/office/officeart/2005/8/layout/chevron2"/>
    <dgm:cxn modelId="{BBDF80B8-AADA-4834-BCBF-134377906232}" srcId="{D93CE303-8967-4A49-9713-6ACBED3EA7CD}" destId="{25C02B4F-C5ED-4345-B53E-BCC171EBF730}" srcOrd="0" destOrd="0" parTransId="{38661BFA-42B6-46E8-A4A6-E2E4CADB6BD4}" sibTransId="{2D042DA6-3262-4606-87CF-5A3D3933FBF7}"/>
    <dgm:cxn modelId="{56B83AA6-23BD-4509-A5AC-8B3046FEE064}" type="presOf" srcId="{1D4AF9C6-B16E-48BF-A5D5-E845F62B1831}" destId="{FB31D2E3-995F-45F9-9854-AFE0F3312008}" srcOrd="0" destOrd="2" presId="urn:microsoft.com/office/officeart/2005/8/layout/chevron2"/>
    <dgm:cxn modelId="{E73F8B2F-3220-40C0-805F-768DE25B23FB}" srcId="{B212AA52-318D-45F3-9E68-DAE4E5691728}" destId="{A51D48F2-F460-45AF-B5B1-13DD8545FAB3}" srcOrd="3" destOrd="0" parTransId="{9096448E-3E4C-4193-8C01-911A2737687B}" sibTransId="{E5EDC8FA-B85C-43AC-BF32-A06C80A14A73}"/>
    <dgm:cxn modelId="{7FC67FF2-D484-48FE-9961-A16E320932FF}" srcId="{B212AA52-318D-45F3-9E68-DAE4E5691728}" destId="{1D4AF9C6-B16E-48BF-A5D5-E845F62B1831}" srcOrd="1" destOrd="0" parTransId="{9706F816-745C-4BDD-B3E6-6E0D913D1B9B}" sibTransId="{A0069C73-747C-4607-93DD-7F717C400596}"/>
    <dgm:cxn modelId="{252D6930-34B5-45D9-907F-EDE9913FF557}" type="presOf" srcId="{46963045-AD7B-4AA7-AA5A-9A73788EA5E8}" destId="{FB31D2E3-995F-45F9-9854-AFE0F3312008}" srcOrd="0" destOrd="5" presId="urn:microsoft.com/office/officeart/2005/8/layout/chevron2"/>
    <dgm:cxn modelId="{DAD3EBEA-3B52-4433-92CB-9C7780468A6C}" srcId="{A129C877-EDB1-4B72-B261-9132EBD7252F}" destId="{B212AA52-318D-45F3-9E68-DAE4E5691728}" srcOrd="0" destOrd="0" parTransId="{9E65B190-BADD-45D6-A5A1-91E79C10AB46}" sibTransId="{1887CEC8-C2FB-4844-BF40-8B97FAA3C76B}"/>
    <dgm:cxn modelId="{41318CC7-BE46-46E0-B00C-864D5B32EAB3}" type="presOf" srcId="{25C02B4F-C5ED-4345-B53E-BCC171EBF730}" destId="{50686FD6-31A6-41F7-9E89-7042B3F7C160}" srcOrd="0" destOrd="0" presId="urn:microsoft.com/office/officeart/2005/8/layout/chevron2"/>
    <dgm:cxn modelId="{BA0E7692-5097-4B52-8C81-EEB9D2696746}" srcId="{B212AA52-318D-45F3-9E68-DAE4E5691728}" destId="{76CFE246-9CF8-4394-88E4-63D3C92B1578}" srcOrd="2" destOrd="0" parTransId="{CF4802C5-B993-40B4-8497-3EFF9664DE88}" sibTransId="{EC4C16FD-423E-42F5-A22C-02310F220456}"/>
    <dgm:cxn modelId="{6F63985B-D859-4050-ADE2-16A1578F6E92}" type="presOf" srcId="{A51D48F2-F460-45AF-B5B1-13DD8545FAB3}" destId="{FB31D2E3-995F-45F9-9854-AFE0F3312008}" srcOrd="0" destOrd="4" presId="urn:microsoft.com/office/officeart/2005/8/layout/chevron2"/>
    <dgm:cxn modelId="{480F643B-17BF-44FF-B8A3-814DD21384B6}" type="presOf" srcId="{D93CE303-8967-4A49-9713-6ACBED3EA7CD}" destId="{CF5AEE24-55D1-40C4-AE8C-9550675130F9}" srcOrd="0" destOrd="0" presId="urn:microsoft.com/office/officeart/2005/8/layout/chevron2"/>
    <dgm:cxn modelId="{1BBB7044-B3D9-4002-888B-F0E77F63A2AA}" type="presOf" srcId="{76CFE246-9CF8-4394-88E4-63D3C92B1578}" destId="{FB31D2E3-995F-45F9-9854-AFE0F3312008}" srcOrd="0" destOrd="3" presId="urn:microsoft.com/office/officeart/2005/8/layout/chevron2"/>
    <dgm:cxn modelId="{B8F69732-33A4-4F75-AF68-AA91FB7F961E}" srcId="{63A13785-0F78-4BBB-B6A9-CAC1D945A613}" destId="{D93CE303-8967-4A49-9713-6ACBED3EA7CD}" srcOrd="0" destOrd="0" parTransId="{502B7BF7-B3E9-4B8A-A2BA-DF3084E9F0AD}" sibTransId="{0E3EA3EE-0670-4D88-868E-28FBBF45C661}"/>
    <dgm:cxn modelId="{CF049FBE-257F-4F94-9C9C-6E1B73803855}" srcId="{B212AA52-318D-45F3-9E68-DAE4E5691728}" destId="{46963045-AD7B-4AA7-AA5A-9A73788EA5E8}" srcOrd="4" destOrd="0" parTransId="{B3C7FB89-0354-4DE5-AC13-E678BB054EC3}" sibTransId="{C795A4AE-8680-4AC1-86FC-0E2594ABAAC3}"/>
    <dgm:cxn modelId="{EA614E57-C4D4-4E94-BA62-3861E6135CFA}" srcId="{D93CE303-8967-4A49-9713-6ACBED3EA7CD}" destId="{7FA330B2-E4ED-4B15-92C5-8CCF449DFAD4}" srcOrd="1" destOrd="0" parTransId="{CA73DDA9-57A2-4B1D-A68A-9BE691CB9719}" sibTransId="{B8BC58BE-858A-4662-901F-AC3F6D05DAD7}"/>
    <dgm:cxn modelId="{3C1B21B0-F021-4952-8A04-1585F9F3FCC5}" type="presOf" srcId="{A129C877-EDB1-4B72-B261-9132EBD7252F}" destId="{969BBC2D-7322-405D-8BE2-F0444435C53E}" srcOrd="0" destOrd="0" presId="urn:microsoft.com/office/officeart/2005/8/layout/chevron2"/>
    <dgm:cxn modelId="{0C387D22-7D07-4A21-931B-3D33AAB028FB}" srcId="{B212AA52-318D-45F3-9E68-DAE4E5691728}" destId="{76DCBCF9-56C9-4274-B877-DD547506BE4B}" srcOrd="0" destOrd="0" parTransId="{41C0F6D8-0107-4F90-959C-D5235E82D78F}" sibTransId="{953AD5AC-E446-4B22-9C0D-59B9A1F36D74}"/>
    <dgm:cxn modelId="{9B74E3C4-A65C-4A68-B509-9D2C1A54F5BF}" type="presOf" srcId="{76DCBCF9-56C9-4274-B877-DD547506BE4B}" destId="{FB31D2E3-995F-45F9-9854-AFE0F3312008}" srcOrd="0" destOrd="1" presId="urn:microsoft.com/office/officeart/2005/8/layout/chevron2"/>
    <dgm:cxn modelId="{6D9998B0-7767-4F02-8A7A-9C34F5281E06}" srcId="{63A13785-0F78-4BBB-B6A9-CAC1D945A613}" destId="{A129C877-EDB1-4B72-B261-9132EBD7252F}" srcOrd="1" destOrd="0" parTransId="{2469E740-96C3-4D10-AE28-28C0317484FC}" sibTransId="{C2EE5AE7-A1D7-44A5-B240-0D3936024D72}"/>
    <dgm:cxn modelId="{CF555B21-EFF5-4AF7-BDAF-8D3C6E4401EE}" type="presParOf" srcId="{92F97017-B4EA-4F35-A10E-5AA25EAB491F}" destId="{7887A4A8-45DE-4034-AAE8-D019CEF306E1}" srcOrd="0" destOrd="0" presId="urn:microsoft.com/office/officeart/2005/8/layout/chevron2"/>
    <dgm:cxn modelId="{0C7CA1BB-2681-42F0-BAC3-8E8D3DC608D5}" type="presParOf" srcId="{7887A4A8-45DE-4034-AAE8-D019CEF306E1}" destId="{CF5AEE24-55D1-40C4-AE8C-9550675130F9}" srcOrd="0" destOrd="0" presId="urn:microsoft.com/office/officeart/2005/8/layout/chevron2"/>
    <dgm:cxn modelId="{66E98718-92E9-41C4-B515-A36DA8226A2C}" type="presParOf" srcId="{7887A4A8-45DE-4034-AAE8-D019CEF306E1}" destId="{50686FD6-31A6-41F7-9E89-7042B3F7C160}" srcOrd="1" destOrd="0" presId="urn:microsoft.com/office/officeart/2005/8/layout/chevron2"/>
    <dgm:cxn modelId="{A786CAC0-D8F2-4F72-B022-49AC8A187053}" type="presParOf" srcId="{92F97017-B4EA-4F35-A10E-5AA25EAB491F}" destId="{3440BC58-60C1-47BB-9ADC-2527529BBEEE}" srcOrd="1" destOrd="0" presId="urn:microsoft.com/office/officeart/2005/8/layout/chevron2"/>
    <dgm:cxn modelId="{452BCEDF-4BAF-40BB-86B7-7C2463C77EE9}" type="presParOf" srcId="{92F97017-B4EA-4F35-A10E-5AA25EAB491F}" destId="{EB930C49-B495-4302-B653-38A1446D945E}" srcOrd="2" destOrd="0" presId="urn:microsoft.com/office/officeart/2005/8/layout/chevron2"/>
    <dgm:cxn modelId="{4C868555-4D90-4D87-AE31-0B00C6AB174E}" type="presParOf" srcId="{EB930C49-B495-4302-B653-38A1446D945E}" destId="{969BBC2D-7322-405D-8BE2-F0444435C53E}" srcOrd="0" destOrd="0" presId="urn:microsoft.com/office/officeart/2005/8/layout/chevron2"/>
    <dgm:cxn modelId="{63BCB6D2-C2AE-4DEE-82B9-49418FFDA6C1}" type="presParOf" srcId="{EB930C49-B495-4302-B653-38A1446D945E}" destId="{FB31D2E3-995F-45F9-9854-AFE0F33120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B2B7F-E9B9-4BE0-AF9F-6C740842C0C8}">
      <dsp:nvSpPr>
        <dsp:cNvPr id="0" name=""/>
        <dsp:cNvSpPr/>
      </dsp:nvSpPr>
      <dsp:spPr>
        <a:xfrm>
          <a:off x="0" y="119571"/>
          <a:ext cx="8352928" cy="10740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t>La creación del Catastro Nacional de Cuba comenzó en 1976.</a:t>
          </a:r>
          <a:endParaRPr lang="es-MX" sz="2700" kern="1200" dirty="0"/>
        </a:p>
      </dsp:txBody>
      <dsp:txXfrm>
        <a:off x="52431" y="172002"/>
        <a:ext cx="8248066" cy="969198"/>
      </dsp:txXfrm>
    </dsp:sp>
    <dsp:sp modelId="{D792A006-4B14-486C-B06F-765051E7A1AA}">
      <dsp:nvSpPr>
        <dsp:cNvPr id="0" name=""/>
        <dsp:cNvSpPr/>
      </dsp:nvSpPr>
      <dsp:spPr>
        <a:xfrm>
          <a:off x="0" y="1193631"/>
          <a:ext cx="8352928" cy="22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es-ES_tradnl" sz="2100" b="0" kern="1200" dirty="0" smtClean="0">
              <a:effectLst/>
              <a:latin typeface="+mn-lt"/>
            </a:rPr>
            <a:t>Este trabajo implicó la realización de un vuelo general de todo el país,  el procesamiento fotogramétrico y cartográfico y la investigación de cada uno de los poseedores de tierra con la clasificación de  sus parcelas de acuerdo con el uso correspondiente.</a:t>
          </a:r>
          <a:endParaRPr lang="es-MX" sz="2100" b="0" kern="1200" dirty="0">
            <a:latin typeface="+mn-lt"/>
          </a:endParaRPr>
        </a:p>
        <a:p>
          <a:pPr marL="228600" lvl="1" indent="-228600" algn="just" defTabSz="933450">
            <a:lnSpc>
              <a:spcPct val="90000"/>
            </a:lnSpc>
            <a:spcBef>
              <a:spcPct val="0"/>
            </a:spcBef>
            <a:spcAft>
              <a:spcPct val="20000"/>
            </a:spcAft>
            <a:buChar char="••"/>
          </a:pPr>
          <a:r>
            <a:rPr lang="es-ES_tradnl" sz="2100" b="0" kern="1200" dirty="0" smtClean="0">
              <a:effectLst/>
              <a:latin typeface="+mn-lt"/>
            </a:rPr>
            <a:t>En el área urbana el trabajo en ese período se limitó a determinar las superficies de los asentamientos poblacionales y de su infraestructura fundamental.</a:t>
          </a:r>
          <a:r>
            <a:rPr lang="es-ES_tradnl" sz="2100" b="1" kern="1200" dirty="0" smtClean="0">
              <a:effectLst/>
              <a:latin typeface="+mn-lt"/>
            </a:rPr>
            <a:t> </a:t>
          </a:r>
          <a:endParaRPr lang="es-MX" sz="2100" b="1" kern="1200" dirty="0">
            <a:latin typeface="+mn-lt"/>
          </a:endParaRPr>
        </a:p>
      </dsp:txBody>
      <dsp:txXfrm>
        <a:off x="0" y="1193631"/>
        <a:ext cx="8352928" cy="2235599"/>
      </dsp:txXfrm>
    </dsp:sp>
    <dsp:sp modelId="{5E603C46-922E-48FF-959E-173A99CF2D57}">
      <dsp:nvSpPr>
        <dsp:cNvPr id="0" name=""/>
        <dsp:cNvSpPr/>
      </dsp:nvSpPr>
      <dsp:spPr>
        <a:xfrm>
          <a:off x="0" y="3429231"/>
          <a:ext cx="8352928" cy="82641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t>Concluyó en 1992</a:t>
          </a:r>
          <a:endParaRPr lang="es-MX" sz="2700" kern="1200" dirty="0"/>
        </a:p>
      </dsp:txBody>
      <dsp:txXfrm>
        <a:off x="40342" y="3469573"/>
        <a:ext cx="8272244" cy="745729"/>
      </dsp:txXfrm>
    </dsp:sp>
    <dsp:sp modelId="{9EC96BAC-13FE-44FE-A950-48346418B758}">
      <dsp:nvSpPr>
        <dsp:cNvPr id="0" name=""/>
        <dsp:cNvSpPr/>
      </dsp:nvSpPr>
      <dsp:spPr>
        <a:xfrm>
          <a:off x="0" y="4255645"/>
          <a:ext cx="8352928"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es-ES_tradnl" sz="2100" b="0" kern="1200" dirty="0" smtClean="0">
              <a:effectLst/>
              <a:latin typeface="+mn-lt"/>
            </a:rPr>
            <a:t>Base catastral impresa a escala 1:10000 en la mayor parte del territorio nacional.</a:t>
          </a:r>
          <a:endParaRPr lang="es-MX" sz="2100" b="0" kern="1200" dirty="0">
            <a:latin typeface="+mn-lt"/>
          </a:endParaRPr>
        </a:p>
        <a:p>
          <a:pPr marL="228600" lvl="1" indent="-228600" algn="just" defTabSz="933450">
            <a:lnSpc>
              <a:spcPct val="90000"/>
            </a:lnSpc>
            <a:spcBef>
              <a:spcPct val="0"/>
            </a:spcBef>
            <a:spcAft>
              <a:spcPct val="20000"/>
            </a:spcAft>
            <a:buChar char="••"/>
          </a:pPr>
          <a:r>
            <a:rPr lang="es-ES_tradnl" sz="2100" b="0" kern="1200" dirty="0" smtClean="0">
              <a:effectLst/>
              <a:latin typeface="+mn-lt"/>
            </a:rPr>
            <a:t>En la Península de </a:t>
          </a:r>
          <a:r>
            <a:rPr lang="es-ES_tradnl" sz="2100" b="0" kern="1200" dirty="0" err="1" smtClean="0">
              <a:effectLst/>
              <a:latin typeface="+mn-lt"/>
            </a:rPr>
            <a:t>Guanahacabibes</a:t>
          </a:r>
          <a:r>
            <a:rPr lang="es-ES_tradnl" sz="2100" b="0" kern="1200" dirty="0" smtClean="0">
              <a:effectLst/>
              <a:latin typeface="+mn-lt"/>
            </a:rPr>
            <a:t>, la Ciénaga de Zapata, Caimanera y la parte sur de la Isla de la Juventud a escala 1:25000.</a:t>
          </a:r>
          <a:r>
            <a:rPr lang="es-ES_tradnl" sz="2100" b="1" kern="1200" dirty="0" smtClean="0">
              <a:effectLst/>
              <a:latin typeface="+mn-lt"/>
            </a:rPr>
            <a:t> </a:t>
          </a:r>
          <a:endParaRPr lang="es-MX" sz="2100" b="1" kern="1200" dirty="0">
            <a:latin typeface="+mn-lt"/>
          </a:endParaRPr>
        </a:p>
      </dsp:txBody>
      <dsp:txXfrm>
        <a:off x="0" y="4255645"/>
        <a:ext cx="8352928" cy="1313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F88D8-35E3-4344-886A-31BF24893672}">
      <dsp:nvSpPr>
        <dsp:cNvPr id="0" name=""/>
        <dsp:cNvSpPr/>
      </dsp:nvSpPr>
      <dsp:spPr>
        <a:xfrm>
          <a:off x="0" y="33527"/>
          <a:ext cx="8352928" cy="123147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smtClean="0"/>
            <a:t>Avance catastral urbano en 1999</a:t>
          </a:r>
          <a:endParaRPr lang="es-MX" sz="3100" kern="1200" dirty="0"/>
        </a:p>
      </dsp:txBody>
      <dsp:txXfrm>
        <a:off x="60116" y="93643"/>
        <a:ext cx="8232696" cy="1111247"/>
      </dsp:txXfrm>
    </dsp:sp>
    <dsp:sp modelId="{C66CDDB5-F02E-4F31-869C-E4A485E9261A}">
      <dsp:nvSpPr>
        <dsp:cNvPr id="0" name=""/>
        <dsp:cNvSpPr/>
      </dsp:nvSpPr>
      <dsp:spPr>
        <a:xfrm>
          <a:off x="72002" y="1392489"/>
          <a:ext cx="8208923" cy="145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s-ES" sz="2400" b="0" kern="1200" dirty="0" smtClean="0">
              <a:effectLst/>
              <a:latin typeface="+mn-lt"/>
            </a:rPr>
            <a:t>En su tecnología no se conciben las manzanas correctamente medidas ni </a:t>
          </a:r>
          <a:r>
            <a:rPr lang="es-ES" sz="2400" b="0" kern="1200" dirty="0" err="1" smtClean="0">
              <a:effectLst/>
              <a:latin typeface="+mn-lt"/>
            </a:rPr>
            <a:t>georeferenciadas</a:t>
          </a:r>
          <a:r>
            <a:rPr lang="es-ES" sz="2400" b="0" kern="1200" dirty="0" smtClean="0">
              <a:effectLst/>
              <a:latin typeface="+mn-lt"/>
            </a:rPr>
            <a:t> para integrarlas a un Sistema Gráfico y Literal, con un formato digital.</a:t>
          </a:r>
          <a:endParaRPr lang="es-MX" sz="2400" b="0" kern="1200" dirty="0">
            <a:latin typeface="+mn-lt"/>
          </a:endParaRPr>
        </a:p>
      </dsp:txBody>
      <dsp:txXfrm>
        <a:off x="72002" y="1392489"/>
        <a:ext cx="8208923" cy="1459828"/>
      </dsp:txXfrm>
    </dsp:sp>
    <dsp:sp modelId="{A760B6ED-43EA-4297-B493-8C57B72147C8}">
      <dsp:nvSpPr>
        <dsp:cNvPr id="0" name=""/>
        <dsp:cNvSpPr/>
      </dsp:nvSpPr>
      <dsp:spPr>
        <a:xfrm>
          <a:off x="0" y="2520281"/>
          <a:ext cx="8352928" cy="123147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smtClean="0"/>
            <a:t>Comienzo de la creación del </a:t>
          </a:r>
          <a:r>
            <a:rPr lang="es-ES" sz="3100" kern="1200" dirty="0" smtClean="0"/>
            <a:t>Catastro Urbano en el año 2006</a:t>
          </a:r>
          <a:endParaRPr lang="es-MX" sz="3100" kern="1200" dirty="0"/>
        </a:p>
      </dsp:txBody>
      <dsp:txXfrm>
        <a:off x="60116" y="2580397"/>
        <a:ext cx="8232696" cy="1111247"/>
      </dsp:txXfrm>
    </dsp:sp>
    <dsp:sp modelId="{0B9F03D8-A015-4411-908C-DB1A0F214545}">
      <dsp:nvSpPr>
        <dsp:cNvPr id="0" name=""/>
        <dsp:cNvSpPr/>
      </dsp:nvSpPr>
      <dsp:spPr>
        <a:xfrm>
          <a:off x="0" y="3837218"/>
          <a:ext cx="8352928" cy="1443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S" sz="2400" kern="1200" dirty="0" smtClean="0"/>
            <a:t>En el año 2006 se comenzó la creación del Catastro Urbano, actividad que se detuvo ya que no estaba estructurado el esquema de trabajo que se requiere para garantizar su mantenimiento. </a:t>
          </a:r>
          <a:endParaRPr lang="es-MX" sz="2400" kern="1200" dirty="0"/>
        </a:p>
      </dsp:txBody>
      <dsp:txXfrm>
        <a:off x="0" y="3837218"/>
        <a:ext cx="8352928" cy="1443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6CBDF-523C-4F2C-95D6-F747425F6B08}">
      <dsp:nvSpPr>
        <dsp:cNvPr id="0" name=""/>
        <dsp:cNvSpPr/>
      </dsp:nvSpPr>
      <dsp:spPr>
        <a:xfrm>
          <a:off x="136322" y="462"/>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El control de la tierra y su inscripción en el </a:t>
          </a:r>
          <a:r>
            <a:rPr lang="es-ES_tradnl" sz="1200" kern="1200" dirty="0" smtClean="0"/>
            <a:t>registro correspondiente.</a:t>
          </a:r>
          <a:endParaRPr lang="es-ES" sz="1200" kern="1200" dirty="0">
            <a:latin typeface="Arial Narrow" pitchFamily="34" charset="0"/>
          </a:endParaRPr>
        </a:p>
      </dsp:txBody>
      <dsp:txXfrm>
        <a:off x="136322" y="462"/>
        <a:ext cx="1850454" cy="1110272"/>
      </dsp:txXfrm>
    </dsp:sp>
    <dsp:sp modelId="{5297683A-C35A-42F5-881E-77BBCEF9129B}">
      <dsp:nvSpPr>
        <dsp:cNvPr id="0" name=""/>
        <dsp:cNvSpPr/>
      </dsp:nvSpPr>
      <dsp:spPr>
        <a:xfrm>
          <a:off x="2171822" y="462"/>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La inscripción y actualización de los bienes inmuebles y derechos que recaen sobre estos en el Registro de la Propiedad</a:t>
          </a:r>
          <a:endParaRPr lang="es-ES" sz="1200" kern="1200" dirty="0">
            <a:latin typeface="Arial Narrow" pitchFamily="34" charset="0"/>
          </a:endParaRPr>
        </a:p>
      </dsp:txBody>
      <dsp:txXfrm>
        <a:off x="2171822" y="462"/>
        <a:ext cx="1850454" cy="1110272"/>
      </dsp:txXfrm>
    </dsp:sp>
    <dsp:sp modelId="{7CE9DECB-C719-404E-B18F-95708BB73C9B}">
      <dsp:nvSpPr>
        <dsp:cNvPr id="0" name=""/>
        <dsp:cNvSpPr/>
      </dsp:nvSpPr>
      <dsp:spPr>
        <a:xfrm>
          <a:off x="4207322" y="462"/>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Arial Narrow" pitchFamily="34" charset="0"/>
            </a:rPr>
            <a:t>El ordenamiento territorial y el urbanismo.</a:t>
          </a:r>
          <a:endParaRPr lang="es-ES" sz="1200" kern="1200" dirty="0">
            <a:latin typeface="Arial Narrow" pitchFamily="34" charset="0"/>
          </a:endParaRPr>
        </a:p>
      </dsp:txBody>
      <dsp:txXfrm>
        <a:off x="4207322" y="462"/>
        <a:ext cx="1850454" cy="1110272"/>
      </dsp:txXfrm>
    </dsp:sp>
    <dsp:sp modelId="{50426C5A-63A4-46AA-9863-BA1459B0F8C8}">
      <dsp:nvSpPr>
        <dsp:cNvPr id="0" name=""/>
        <dsp:cNvSpPr/>
      </dsp:nvSpPr>
      <dsp:spPr>
        <a:xfrm>
          <a:off x="6242822" y="462"/>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El Sistema de Información del Gobierno</a:t>
          </a:r>
          <a:endParaRPr lang="es-ES" sz="1200" kern="1200" dirty="0"/>
        </a:p>
      </dsp:txBody>
      <dsp:txXfrm>
        <a:off x="6242822" y="462"/>
        <a:ext cx="1850454" cy="1110272"/>
      </dsp:txXfrm>
    </dsp:sp>
    <dsp:sp modelId="{975B3F30-CBFB-4C36-A99E-EE71A9EC762D}">
      <dsp:nvSpPr>
        <dsp:cNvPr id="0" name=""/>
        <dsp:cNvSpPr/>
      </dsp:nvSpPr>
      <dsp:spPr>
        <a:xfrm>
          <a:off x="136322" y="1295780"/>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Arial Narrow" pitchFamily="34" charset="0"/>
            </a:rPr>
            <a:t>La planificación económica de las zonas rurales y urbanas.</a:t>
          </a:r>
          <a:endParaRPr lang="es-ES" sz="1200" kern="1200" dirty="0">
            <a:latin typeface="Arial Narrow" pitchFamily="34" charset="0"/>
          </a:endParaRPr>
        </a:p>
      </dsp:txBody>
      <dsp:txXfrm>
        <a:off x="136322" y="1295780"/>
        <a:ext cx="1850454" cy="1110272"/>
      </dsp:txXfrm>
    </dsp:sp>
    <dsp:sp modelId="{EEBE7A9F-BD55-42F6-9437-48757A32F4BA}">
      <dsp:nvSpPr>
        <dsp:cNvPr id="0" name=""/>
        <dsp:cNvSpPr/>
      </dsp:nvSpPr>
      <dsp:spPr>
        <a:xfrm>
          <a:off x="2171822" y="1295780"/>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Arial Narrow" pitchFamily="34" charset="0"/>
            </a:rPr>
            <a:t>Las informaciones estadísticas y la realización del balance sobre el uso y </a:t>
          </a:r>
          <a:r>
            <a:rPr lang="es-ES_tradnl" sz="1200" kern="1200" dirty="0" smtClean="0">
              <a:latin typeface="Arial Narrow" pitchFamily="34" charset="0"/>
            </a:rPr>
            <a:t>titularidad de la tierra.</a:t>
          </a:r>
          <a:endParaRPr lang="es-ES" sz="1200" kern="1200" dirty="0">
            <a:latin typeface="Arial Narrow" pitchFamily="34" charset="0"/>
          </a:endParaRPr>
        </a:p>
      </dsp:txBody>
      <dsp:txXfrm>
        <a:off x="2171822" y="1295780"/>
        <a:ext cx="1850454" cy="1110272"/>
      </dsp:txXfrm>
    </dsp:sp>
    <dsp:sp modelId="{6741CF58-0846-46A3-AC02-34634D5BEB99}">
      <dsp:nvSpPr>
        <dsp:cNvPr id="0" name=""/>
        <dsp:cNvSpPr/>
      </dsp:nvSpPr>
      <dsp:spPr>
        <a:xfrm>
          <a:off x="4207322" y="1295780"/>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Arial Narrow" pitchFamily="34" charset="0"/>
            </a:rPr>
            <a:t>El cálculo de los impuestos vinculados </a:t>
          </a:r>
          <a:r>
            <a:rPr lang="es-ES_tradnl" sz="1200" kern="1200" dirty="0" smtClean="0">
              <a:latin typeface="Arial Narrow" pitchFamily="34" charset="0"/>
            </a:rPr>
            <a:t>a los </a:t>
          </a:r>
          <a:r>
            <a:rPr lang="es-ES_tradnl" sz="1200" kern="1200" dirty="0" smtClean="0">
              <a:latin typeface="Arial Narrow" pitchFamily="34" charset="0"/>
            </a:rPr>
            <a:t>bienes </a:t>
          </a:r>
          <a:r>
            <a:rPr lang="es-ES_tradnl" sz="1200" kern="1200" dirty="0" smtClean="0">
              <a:latin typeface="Arial Narrow" pitchFamily="34" charset="0"/>
            </a:rPr>
            <a:t>inmuebles.</a:t>
          </a:r>
          <a:endParaRPr lang="es-ES" sz="1200" kern="1200" dirty="0">
            <a:latin typeface="Arial Narrow" pitchFamily="34" charset="0"/>
          </a:endParaRPr>
        </a:p>
      </dsp:txBody>
      <dsp:txXfrm>
        <a:off x="4207322" y="1295780"/>
        <a:ext cx="1850454" cy="1110272"/>
      </dsp:txXfrm>
    </dsp:sp>
    <dsp:sp modelId="{8CAEAB8F-12D2-4988-9C34-42CF466CF31D}">
      <dsp:nvSpPr>
        <dsp:cNvPr id="0" name=""/>
        <dsp:cNvSpPr/>
      </dsp:nvSpPr>
      <dsp:spPr>
        <a:xfrm>
          <a:off x="6242822" y="1295780"/>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Arial Narrow" pitchFamily="34" charset="0"/>
            </a:rPr>
            <a:t>La realización de los censos de población y viviendas.</a:t>
          </a:r>
          <a:endParaRPr lang="es-ES" sz="1200" kern="1200" dirty="0">
            <a:latin typeface="Arial Narrow" pitchFamily="34" charset="0"/>
          </a:endParaRPr>
        </a:p>
      </dsp:txBody>
      <dsp:txXfrm>
        <a:off x="6242822" y="1295780"/>
        <a:ext cx="1850454" cy="1110272"/>
      </dsp:txXfrm>
    </dsp:sp>
    <dsp:sp modelId="{AF79F646-3D5C-4C98-B7F6-676A86A2CCAF}">
      <dsp:nvSpPr>
        <dsp:cNvPr id="0" name=""/>
        <dsp:cNvSpPr/>
      </dsp:nvSpPr>
      <dsp:spPr>
        <a:xfrm>
          <a:off x="136322" y="2591098"/>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Arial Narrow" pitchFamily="34" charset="0"/>
            </a:rPr>
            <a:t>La actualización de la superficie territorial del país,  la delimitación de su división política – </a:t>
          </a:r>
          <a:r>
            <a:rPr lang="es-ES_tradnl" sz="1200" kern="1200" dirty="0" smtClean="0">
              <a:latin typeface="Arial Narrow" pitchFamily="34" charset="0"/>
            </a:rPr>
            <a:t>administrativa </a:t>
          </a:r>
          <a:r>
            <a:rPr lang="es-ES_tradnl" sz="1200" kern="1200" dirty="0" smtClean="0">
              <a:latin typeface="Arial Narrow" pitchFamily="34" charset="0"/>
            </a:rPr>
            <a:t>y de los asentamientos humanos. </a:t>
          </a:r>
          <a:endParaRPr lang="es-ES" sz="1200" kern="1200" dirty="0">
            <a:latin typeface="Arial Narrow" pitchFamily="34" charset="0"/>
          </a:endParaRPr>
        </a:p>
      </dsp:txBody>
      <dsp:txXfrm>
        <a:off x="136322" y="2591098"/>
        <a:ext cx="1850454" cy="1110272"/>
      </dsp:txXfrm>
    </dsp:sp>
    <dsp:sp modelId="{11D1B588-372A-478F-BC70-A764A1F60E11}">
      <dsp:nvSpPr>
        <dsp:cNvPr id="0" name=""/>
        <dsp:cNvSpPr/>
      </dsp:nvSpPr>
      <dsp:spPr>
        <a:xfrm>
          <a:off x="2170582" y="2620887"/>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Arial Narrow" pitchFamily="34" charset="0"/>
            </a:rPr>
            <a:t>La descripción de los derroteros y representación cartográfica oficial de los </a:t>
          </a:r>
          <a:r>
            <a:rPr lang="es-ES" sz="1200" kern="1200" dirty="0" smtClean="0">
              <a:latin typeface="Arial Narrow" pitchFamily="34" charset="0"/>
            </a:rPr>
            <a:t>límites territoriales de las provincias y los municipios que sean aprobadas.</a:t>
          </a:r>
          <a:endParaRPr lang="es-ES" sz="1200" kern="1200" dirty="0"/>
        </a:p>
      </dsp:txBody>
      <dsp:txXfrm>
        <a:off x="2170582" y="2620887"/>
        <a:ext cx="1850454" cy="1110272"/>
      </dsp:txXfrm>
    </dsp:sp>
    <dsp:sp modelId="{D87EB870-FB2A-4550-A7FC-9EF401328A80}">
      <dsp:nvSpPr>
        <dsp:cNvPr id="0" name=""/>
        <dsp:cNvSpPr/>
      </dsp:nvSpPr>
      <dsp:spPr>
        <a:xfrm>
          <a:off x="4207322" y="2591098"/>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La confección de informaciones temáticas y registros especializados.</a:t>
          </a:r>
          <a:endParaRPr lang="es-ES" sz="1200" kern="1200" dirty="0"/>
        </a:p>
      </dsp:txBody>
      <dsp:txXfrm>
        <a:off x="4207322" y="2591098"/>
        <a:ext cx="1850454" cy="1110272"/>
      </dsp:txXfrm>
    </dsp:sp>
    <dsp:sp modelId="{7BC04D42-CF8D-4896-9276-00FFE0349C14}">
      <dsp:nvSpPr>
        <dsp:cNvPr id="0" name=""/>
        <dsp:cNvSpPr/>
      </dsp:nvSpPr>
      <dsp:spPr>
        <a:xfrm>
          <a:off x="6242822" y="2591098"/>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Arial Narrow" pitchFamily="34" charset="0"/>
            </a:rPr>
            <a:t>La infraestructura de datos espaciales de la República de Cuba, para su empleo por </a:t>
          </a:r>
          <a:r>
            <a:rPr lang="es-ES_tradnl" sz="1200" kern="1200" smtClean="0">
              <a:latin typeface="Arial Narrow" pitchFamily="34" charset="0"/>
            </a:rPr>
            <a:t>las personas </a:t>
          </a:r>
          <a:r>
            <a:rPr lang="es-ES_tradnl" sz="1200" kern="1200" dirty="0" smtClean="0">
              <a:latin typeface="Arial Narrow" pitchFamily="34" charset="0"/>
            </a:rPr>
            <a:t>naturales y jurídicas que lo requieran. </a:t>
          </a:r>
          <a:endParaRPr lang="es-ES" sz="1200" kern="1200" dirty="0">
            <a:latin typeface="Arial Narrow" pitchFamily="34" charset="0"/>
          </a:endParaRPr>
        </a:p>
      </dsp:txBody>
      <dsp:txXfrm>
        <a:off x="6242822" y="2591098"/>
        <a:ext cx="1850454" cy="1110272"/>
      </dsp:txXfrm>
    </dsp:sp>
    <dsp:sp modelId="{E2B8C57F-E262-4D5A-A783-53EEE881934B}">
      <dsp:nvSpPr>
        <dsp:cNvPr id="0" name=""/>
        <dsp:cNvSpPr/>
      </dsp:nvSpPr>
      <dsp:spPr>
        <a:xfrm>
          <a:off x="2171822" y="3886416"/>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Arial Narrow" pitchFamily="34" charset="0"/>
            </a:rPr>
            <a:t>Brindar el servicio de denominación de las vías y numeración de los inmuebles. </a:t>
          </a:r>
          <a:endParaRPr lang="es-ES" sz="1200" kern="1200" dirty="0">
            <a:latin typeface="Arial Narrow" pitchFamily="34" charset="0"/>
          </a:endParaRPr>
        </a:p>
      </dsp:txBody>
      <dsp:txXfrm>
        <a:off x="2171822" y="3886416"/>
        <a:ext cx="1850454" cy="1110272"/>
      </dsp:txXfrm>
    </dsp:sp>
    <dsp:sp modelId="{79517C66-A97E-429E-9697-63346605A7E8}">
      <dsp:nvSpPr>
        <dsp:cNvPr id="0" name=""/>
        <dsp:cNvSpPr/>
      </dsp:nvSpPr>
      <dsp:spPr>
        <a:xfrm>
          <a:off x="4207322" y="3886416"/>
          <a:ext cx="1850454" cy="111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Cualquier otra actividad que demande el uso de la información catastral.</a:t>
          </a:r>
          <a:endParaRPr lang="es-ES" sz="1200" kern="1200" dirty="0"/>
        </a:p>
      </dsp:txBody>
      <dsp:txXfrm>
        <a:off x="4207322" y="3886416"/>
        <a:ext cx="1850454" cy="1110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AEE24-55D1-40C4-AE8C-9550675130F9}">
      <dsp:nvSpPr>
        <dsp:cNvPr id="0" name=""/>
        <dsp:cNvSpPr/>
      </dsp:nvSpPr>
      <dsp:spPr>
        <a:xfrm rot="5400000">
          <a:off x="-364553" y="391229"/>
          <a:ext cx="2430355" cy="170124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US" sz="2300" kern="1200" dirty="0" smtClean="0"/>
            <a:t>INTEGRANTES</a:t>
          </a:r>
          <a:endParaRPr lang="es-ES" sz="2300" kern="1200" dirty="0"/>
        </a:p>
      </dsp:txBody>
      <dsp:txXfrm rot="-5400000">
        <a:off x="1" y="877299"/>
        <a:ext cx="1701248" cy="729107"/>
      </dsp:txXfrm>
    </dsp:sp>
    <dsp:sp modelId="{50686FD6-31A6-41F7-9E89-7042B3F7C160}">
      <dsp:nvSpPr>
        <dsp:cNvPr id="0" name=""/>
        <dsp:cNvSpPr/>
      </dsp:nvSpPr>
      <dsp:spPr>
        <a:xfrm rot="5400000">
          <a:off x="4165214" y="-2437289"/>
          <a:ext cx="1579731" cy="650766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smtClean="0">
              <a:latin typeface="Arial Narrow" pitchFamily="34" charset="0"/>
            </a:rPr>
            <a:t>Ministerios de, la Agricultura, Ciencia Tecnología y Medio Ambiente, Comunicaciones, la Construcción, Economía y Planificación, Finanzas y Precios, Justicia, Trabajo y Seguridad Social</a:t>
          </a:r>
          <a:r>
            <a:rPr lang="es-ES" sz="1400" b="1" kern="1200" smtClean="0">
              <a:latin typeface="Arial Narrow" pitchFamily="34" charset="0"/>
            </a:rPr>
            <a:t>, transporte; </a:t>
          </a:r>
          <a:r>
            <a:rPr lang="es-ES" sz="1400" b="1" kern="1200" dirty="0" smtClean="0">
              <a:latin typeface="Arial Narrow" pitchFamily="34" charset="0"/>
            </a:rPr>
            <a:t>los Institutos de Planificación Física y de Recursos Hidráulicos, las oficinas nacionales de: Estadísticas e Información, Hidrografía y Geodesia, y Recursos Minerales. </a:t>
          </a:r>
          <a:endParaRPr lang="es-ES" sz="1400" kern="1200" dirty="0">
            <a:latin typeface="Arial Narrow" pitchFamily="34" charset="0"/>
          </a:endParaRPr>
        </a:p>
        <a:p>
          <a:pPr marL="114300" lvl="1" indent="-114300" algn="l" defTabSz="622300">
            <a:lnSpc>
              <a:spcPct val="90000"/>
            </a:lnSpc>
            <a:spcBef>
              <a:spcPct val="0"/>
            </a:spcBef>
            <a:spcAft>
              <a:spcPct val="15000"/>
            </a:spcAft>
            <a:buChar char="••"/>
          </a:pPr>
          <a:r>
            <a:rPr lang="es-ES" sz="1400" b="1" kern="1200" dirty="0" smtClean="0">
              <a:latin typeface="Arial Narrow" pitchFamily="34" charset="0"/>
            </a:rPr>
            <a:t>El presidente de la Comisión podrá invitar a otros organismos o entidades, según el caso.</a:t>
          </a:r>
          <a:endParaRPr lang="es-ES" sz="1400" kern="1200" dirty="0">
            <a:latin typeface="Arial Narrow" pitchFamily="34" charset="0"/>
          </a:endParaRPr>
        </a:p>
      </dsp:txBody>
      <dsp:txXfrm rot="-5400000">
        <a:off x="1701248" y="103793"/>
        <a:ext cx="6430547" cy="1425499"/>
      </dsp:txXfrm>
    </dsp:sp>
    <dsp:sp modelId="{969BBC2D-7322-405D-8BE2-F0444435C53E}">
      <dsp:nvSpPr>
        <dsp:cNvPr id="0" name=""/>
        <dsp:cNvSpPr/>
      </dsp:nvSpPr>
      <dsp:spPr>
        <a:xfrm rot="5400000">
          <a:off x="-364553" y="3246442"/>
          <a:ext cx="2430355" cy="170124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US" sz="2300" kern="1200" dirty="0" smtClean="0"/>
            <a:t>FUNCIONES PRINCIPALES</a:t>
          </a:r>
          <a:endParaRPr lang="es-ES" sz="2300" kern="1200" dirty="0"/>
        </a:p>
      </dsp:txBody>
      <dsp:txXfrm rot="-5400000">
        <a:off x="1" y="3732512"/>
        <a:ext cx="1701248" cy="729107"/>
      </dsp:txXfrm>
    </dsp:sp>
    <dsp:sp modelId="{FB31D2E3-995F-45F9-9854-AFE0F3312008}">
      <dsp:nvSpPr>
        <dsp:cNvPr id="0" name=""/>
        <dsp:cNvSpPr/>
      </dsp:nvSpPr>
      <dsp:spPr>
        <a:xfrm rot="5400000">
          <a:off x="3461331" y="427106"/>
          <a:ext cx="2897432" cy="63637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smtClean="0">
              <a:latin typeface="Arial Narrow" pitchFamily="34" charset="0"/>
            </a:rPr>
            <a:t>Evaluar el cumplimiento de las políticas aprobadas para el desarrollo del Catastro Nacional;</a:t>
          </a:r>
          <a:endParaRPr lang="es-ES" sz="1400" b="1" kern="1200" dirty="0">
            <a:latin typeface="Arial Narrow" pitchFamily="34" charset="0"/>
          </a:endParaRPr>
        </a:p>
        <a:p>
          <a:pPr marL="228600" lvl="2" indent="-114300" algn="l" defTabSz="622300">
            <a:lnSpc>
              <a:spcPct val="90000"/>
            </a:lnSpc>
            <a:spcBef>
              <a:spcPct val="0"/>
            </a:spcBef>
            <a:spcAft>
              <a:spcPct val="15000"/>
            </a:spcAft>
            <a:buChar char="••"/>
          </a:pPr>
          <a:r>
            <a:rPr lang="es-ES" sz="1400" b="1" kern="1200" dirty="0" smtClean="0">
              <a:latin typeface="Arial Narrow" pitchFamily="34" charset="0"/>
            </a:rPr>
            <a:t>chequear la ejecución de los proyectos catastrales aprobados, para la creación del Catastro Urbano y la actualización del Catastro Rural;</a:t>
          </a:r>
          <a:endParaRPr lang="es-ES" sz="1400" b="1" kern="1200" dirty="0">
            <a:latin typeface="Arial Narrow" pitchFamily="34" charset="0"/>
          </a:endParaRPr>
        </a:p>
        <a:p>
          <a:pPr marL="228600" lvl="2" indent="-114300" algn="l" defTabSz="622300">
            <a:lnSpc>
              <a:spcPct val="90000"/>
            </a:lnSpc>
            <a:spcBef>
              <a:spcPct val="0"/>
            </a:spcBef>
            <a:spcAft>
              <a:spcPct val="15000"/>
            </a:spcAft>
            <a:buChar char="••"/>
          </a:pPr>
          <a:r>
            <a:rPr lang="es-ES" sz="1400" b="1" kern="1200" dirty="0" smtClean="0">
              <a:latin typeface="Arial Narrow" pitchFamily="34" charset="0"/>
            </a:rPr>
            <a:t>garantizar que los organismos y entidades que la integran, tengan la mayor participación, según sus especialidades, en la realización, mantenimiento y actualización del Catastro Nacional;</a:t>
          </a:r>
          <a:endParaRPr lang="es-ES" sz="1400" b="1" kern="1200" dirty="0">
            <a:latin typeface="Arial Narrow" pitchFamily="34" charset="0"/>
          </a:endParaRPr>
        </a:p>
        <a:p>
          <a:pPr marL="228600" lvl="2" indent="-114300" algn="l" defTabSz="622300">
            <a:lnSpc>
              <a:spcPct val="90000"/>
            </a:lnSpc>
            <a:spcBef>
              <a:spcPct val="0"/>
            </a:spcBef>
            <a:spcAft>
              <a:spcPct val="15000"/>
            </a:spcAft>
            <a:buChar char="••"/>
          </a:pPr>
          <a:r>
            <a:rPr lang="es-ES" sz="1400" b="1" kern="1200" dirty="0" smtClean="0">
              <a:latin typeface="Arial Narrow" pitchFamily="34" charset="0"/>
            </a:rPr>
            <a:t>evaluar los proyectos de disposiciones jurídicas  para regular la actividad catastral en el país, y proponer las metodologías que se requieran;</a:t>
          </a:r>
          <a:endParaRPr lang="es-ES" sz="1400" b="1" kern="1200" dirty="0">
            <a:latin typeface="Arial Narrow" pitchFamily="34" charset="0"/>
          </a:endParaRPr>
        </a:p>
        <a:p>
          <a:pPr marL="228600" lvl="2" indent="-114300" algn="l" defTabSz="622300">
            <a:lnSpc>
              <a:spcPct val="90000"/>
            </a:lnSpc>
            <a:spcBef>
              <a:spcPct val="0"/>
            </a:spcBef>
            <a:spcAft>
              <a:spcPct val="15000"/>
            </a:spcAft>
            <a:buChar char="••"/>
          </a:pPr>
          <a:r>
            <a:rPr lang="es-ES" sz="1400" b="1" kern="1200" dirty="0" smtClean="0">
              <a:latin typeface="Arial Narrow" pitchFamily="34" charset="0"/>
            </a:rPr>
            <a:t>valorar y aprobar a partir de las informaciones catastrales la superficie geográfica de Cuba;</a:t>
          </a:r>
          <a:endParaRPr lang="es-ES" sz="1400" b="1" kern="1200" dirty="0">
            <a:latin typeface="Arial Narrow" pitchFamily="34" charset="0"/>
          </a:endParaRPr>
        </a:p>
        <a:p>
          <a:pPr marL="228600" lvl="2" indent="-114300" algn="l" defTabSz="622300">
            <a:lnSpc>
              <a:spcPct val="90000"/>
            </a:lnSpc>
            <a:spcBef>
              <a:spcPct val="0"/>
            </a:spcBef>
            <a:spcAft>
              <a:spcPct val="15000"/>
            </a:spcAft>
            <a:buChar char="••"/>
          </a:pPr>
          <a:r>
            <a:rPr lang="es-ES" sz="1400" b="1" kern="1200" dirty="0" smtClean="0">
              <a:latin typeface="Arial Narrow" pitchFamily="34" charset="0"/>
            </a:rPr>
            <a:t>evaluar y proponer los planes de trabajo a mediano y largo plazo. </a:t>
          </a:r>
          <a:endParaRPr lang="es-ES" sz="1400" b="1" kern="1200" dirty="0">
            <a:latin typeface="Arial Narrow" pitchFamily="34" charset="0"/>
          </a:endParaRPr>
        </a:p>
      </dsp:txBody>
      <dsp:txXfrm rot="-5400000">
        <a:off x="1728191" y="2301688"/>
        <a:ext cx="6222272" cy="26145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0.89454</cdr:x>
      <cdr:y>0.01553</cdr:y>
    </cdr:from>
    <cdr:to>
      <cdr:x>0.98028</cdr:x>
      <cdr:y>0.0699</cdr:y>
    </cdr:to>
    <cdr:sp macro="" textlink="">
      <cdr:nvSpPr>
        <cdr:cNvPr id="2" name="1 CuadroTexto"/>
        <cdr:cNvSpPr txBox="1"/>
      </cdr:nvSpPr>
      <cdr:spPr>
        <a:xfrm xmlns:a="http://schemas.openxmlformats.org/drawingml/2006/main">
          <a:off x="7755792" y="97692"/>
          <a:ext cx="743439" cy="3419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 sz="1100" b="1">
            <a:latin typeface="Arial Narrow" pitchFamily="34" charset="0"/>
          </a:endParaRPr>
        </a:p>
      </cdr:txBody>
    </cdr:sp>
  </cdr:relSizeAnchor>
  <cdr:relSizeAnchor xmlns:cdr="http://schemas.openxmlformats.org/drawingml/2006/chartDrawing">
    <cdr:from>
      <cdr:x>0.1478</cdr:x>
      <cdr:y>0.52604</cdr:y>
    </cdr:from>
    <cdr:to>
      <cdr:x>0.22042</cdr:x>
      <cdr:y>0.61398</cdr:y>
    </cdr:to>
    <cdr:sp macro="" textlink="">
      <cdr:nvSpPr>
        <cdr:cNvPr id="3" name="2 CuadroTexto"/>
        <cdr:cNvSpPr txBox="1"/>
      </cdr:nvSpPr>
      <cdr:spPr>
        <a:xfrm xmlns:a="http://schemas.openxmlformats.org/drawingml/2006/main">
          <a:off x="1303693" y="3015044"/>
          <a:ext cx="640523"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 sz="1100" dirty="0"/>
        </a:p>
      </cdr:txBody>
    </cdr:sp>
  </cdr:relSizeAnchor>
  <cdr:relSizeAnchor xmlns:cdr="http://schemas.openxmlformats.org/drawingml/2006/chartDrawing">
    <cdr:from>
      <cdr:x>0.40142</cdr:x>
      <cdr:y>0.42553</cdr:y>
    </cdr:from>
    <cdr:to>
      <cdr:x>0.47854</cdr:x>
      <cdr:y>0.48834</cdr:y>
    </cdr:to>
    <cdr:sp macro="" textlink="">
      <cdr:nvSpPr>
        <cdr:cNvPr id="4" name="3 CuadroTexto"/>
        <cdr:cNvSpPr txBox="1"/>
      </cdr:nvSpPr>
      <cdr:spPr>
        <a:xfrm xmlns:a="http://schemas.openxmlformats.org/drawingml/2006/main">
          <a:off x="3540706" y="2438980"/>
          <a:ext cx="680235" cy="3600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300" dirty="0" smtClean="0">
              <a:solidFill>
                <a:srgbClr val="FF0000"/>
              </a:solidFill>
            </a:rPr>
            <a:t>291026</a:t>
          </a:r>
          <a:endParaRPr lang="es-ES" sz="1300" dirty="0">
            <a:solidFill>
              <a:srgbClr val="FF0000"/>
            </a:solidFill>
          </a:endParaRPr>
        </a:p>
      </cdr:txBody>
    </cdr:sp>
  </cdr:relSizeAnchor>
  <cdr:relSizeAnchor xmlns:cdr="http://schemas.openxmlformats.org/drawingml/2006/chartDrawing">
    <cdr:from>
      <cdr:x>0.28573</cdr:x>
      <cdr:y>0.60142</cdr:y>
    </cdr:from>
    <cdr:to>
      <cdr:x>0.35104</cdr:x>
      <cdr:y>0.66423</cdr:y>
    </cdr:to>
    <cdr:sp macro="" textlink="">
      <cdr:nvSpPr>
        <cdr:cNvPr id="5" name="1 CuadroTexto"/>
        <cdr:cNvSpPr txBox="1"/>
      </cdr:nvSpPr>
      <cdr:spPr>
        <a:xfrm xmlns:a="http://schemas.openxmlformats.org/drawingml/2006/main">
          <a:off x="2520280" y="3447092"/>
          <a:ext cx="576065" cy="3600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127079</a:t>
          </a:r>
          <a:endParaRPr lang="es-ES" sz="1300" dirty="0">
            <a:solidFill>
              <a:srgbClr val="FF0000"/>
            </a:solidFill>
          </a:endParaRPr>
        </a:p>
      </cdr:txBody>
    </cdr:sp>
  </cdr:relSizeAnchor>
  <cdr:relSizeAnchor xmlns:cdr="http://schemas.openxmlformats.org/drawingml/2006/chartDrawing">
    <cdr:from>
      <cdr:x>0.17856</cdr:x>
      <cdr:y>0.60142</cdr:y>
    </cdr:from>
    <cdr:to>
      <cdr:x>0.25308</cdr:x>
      <cdr:y>0.66423</cdr:y>
    </cdr:to>
    <cdr:sp macro="" textlink="">
      <cdr:nvSpPr>
        <cdr:cNvPr id="6" name="1 CuadroTexto"/>
        <cdr:cNvSpPr txBox="1"/>
      </cdr:nvSpPr>
      <cdr:spPr>
        <a:xfrm xmlns:a="http://schemas.openxmlformats.org/drawingml/2006/main">
          <a:off x="1574946" y="3447092"/>
          <a:ext cx="657302" cy="3600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163314</a:t>
          </a:r>
          <a:endParaRPr lang="es-ES" sz="1300" dirty="0">
            <a:solidFill>
              <a:srgbClr val="FF0000"/>
            </a:solidFill>
          </a:endParaRPr>
        </a:p>
      </cdr:txBody>
    </cdr:sp>
  </cdr:relSizeAnchor>
  <cdr:relSizeAnchor xmlns:cdr="http://schemas.openxmlformats.org/drawingml/2006/chartDrawing">
    <cdr:from>
      <cdr:x>0.23096</cdr:x>
      <cdr:y>0.11145</cdr:y>
    </cdr:from>
    <cdr:to>
      <cdr:x>0.30444</cdr:x>
      <cdr:y>0.17426</cdr:y>
    </cdr:to>
    <cdr:sp macro="" textlink="">
      <cdr:nvSpPr>
        <cdr:cNvPr id="7" name="1 CuadroTexto"/>
        <cdr:cNvSpPr txBox="1"/>
      </cdr:nvSpPr>
      <cdr:spPr>
        <a:xfrm xmlns:a="http://schemas.openxmlformats.org/drawingml/2006/main">
          <a:off x="2037210" y="638780"/>
          <a:ext cx="648072" cy="3600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709895</a:t>
          </a:r>
          <a:endParaRPr lang="es-ES" sz="1300" dirty="0">
            <a:solidFill>
              <a:srgbClr val="FF0000"/>
            </a:solidFill>
          </a:endParaRPr>
        </a:p>
      </cdr:txBody>
    </cdr:sp>
  </cdr:relSizeAnchor>
  <cdr:relSizeAnchor xmlns:cdr="http://schemas.openxmlformats.org/drawingml/2006/chartDrawing">
    <cdr:from>
      <cdr:x>0.13573</cdr:x>
      <cdr:y>0.52604</cdr:y>
    </cdr:from>
    <cdr:to>
      <cdr:x>0.22553</cdr:x>
      <cdr:y>0.58885</cdr:y>
    </cdr:to>
    <cdr:sp macro="" textlink="">
      <cdr:nvSpPr>
        <cdr:cNvPr id="10" name="1 CuadroTexto"/>
        <cdr:cNvSpPr txBox="1"/>
      </cdr:nvSpPr>
      <cdr:spPr>
        <a:xfrm xmlns:a="http://schemas.openxmlformats.org/drawingml/2006/main">
          <a:off x="1197205" y="3015044"/>
          <a:ext cx="792079" cy="3600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205682</a:t>
          </a:r>
          <a:endParaRPr lang="es-ES" sz="1300" dirty="0">
            <a:solidFill>
              <a:srgbClr val="FF0000"/>
            </a:solidFill>
          </a:endParaRPr>
        </a:p>
      </cdr:txBody>
    </cdr:sp>
  </cdr:relSizeAnchor>
  <cdr:relSizeAnchor xmlns:cdr="http://schemas.openxmlformats.org/drawingml/2006/chartDrawing">
    <cdr:from>
      <cdr:x>0.32655</cdr:x>
      <cdr:y>0.46322</cdr:y>
    </cdr:from>
    <cdr:to>
      <cdr:x>0.40819</cdr:x>
      <cdr:y>0.52603</cdr:y>
    </cdr:to>
    <cdr:sp macro="" textlink="">
      <cdr:nvSpPr>
        <cdr:cNvPr id="11" name="1 CuadroTexto"/>
        <cdr:cNvSpPr txBox="1"/>
      </cdr:nvSpPr>
      <cdr:spPr>
        <a:xfrm xmlns:a="http://schemas.openxmlformats.org/drawingml/2006/main">
          <a:off x="2880320" y="2655004"/>
          <a:ext cx="720103" cy="3600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243631</a:t>
          </a:r>
          <a:endParaRPr lang="es-ES" sz="1300" dirty="0">
            <a:solidFill>
              <a:srgbClr val="FF0000"/>
            </a:solidFill>
          </a:endParaRPr>
        </a:p>
      </cdr:txBody>
    </cdr:sp>
  </cdr:relSizeAnchor>
  <cdr:relSizeAnchor xmlns:cdr="http://schemas.openxmlformats.org/drawingml/2006/chartDrawing">
    <cdr:from>
      <cdr:x>0.71024</cdr:x>
      <cdr:y>0.33759</cdr:y>
    </cdr:from>
    <cdr:to>
      <cdr:x>0.77555</cdr:x>
      <cdr:y>0.40041</cdr:y>
    </cdr:to>
    <cdr:sp macro="" textlink="">
      <cdr:nvSpPr>
        <cdr:cNvPr id="12" name="1 CuadroTexto"/>
        <cdr:cNvSpPr txBox="1"/>
      </cdr:nvSpPr>
      <cdr:spPr>
        <a:xfrm xmlns:a="http://schemas.openxmlformats.org/drawingml/2006/main">
          <a:off x="6264696" y="1934924"/>
          <a:ext cx="576065" cy="3600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369760</a:t>
          </a:r>
          <a:endParaRPr lang="es-ES" sz="1300" dirty="0">
            <a:solidFill>
              <a:srgbClr val="FF0000"/>
            </a:solidFill>
          </a:endParaRPr>
        </a:p>
      </cdr:txBody>
    </cdr:sp>
  </cdr:relSizeAnchor>
  <cdr:relSizeAnchor xmlns:cdr="http://schemas.openxmlformats.org/drawingml/2006/chartDrawing">
    <cdr:from>
      <cdr:x>0.50221</cdr:x>
      <cdr:y>0.56373</cdr:y>
    </cdr:from>
    <cdr:to>
      <cdr:x>0.58127</cdr:x>
      <cdr:y>0.62654</cdr:y>
    </cdr:to>
    <cdr:sp macro="" textlink="">
      <cdr:nvSpPr>
        <cdr:cNvPr id="13" name="1 CuadroTexto"/>
        <cdr:cNvSpPr txBox="1"/>
      </cdr:nvSpPr>
      <cdr:spPr>
        <a:xfrm xmlns:a="http://schemas.openxmlformats.org/drawingml/2006/main">
          <a:off x="4429752" y="3231068"/>
          <a:ext cx="697346" cy="3600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168613</a:t>
          </a:r>
          <a:endParaRPr lang="es-ES" sz="1300" dirty="0">
            <a:solidFill>
              <a:srgbClr val="FF0000"/>
            </a:solidFill>
          </a:endParaRPr>
        </a:p>
      </cdr:txBody>
    </cdr:sp>
  </cdr:relSizeAnchor>
  <cdr:relSizeAnchor xmlns:cdr="http://schemas.openxmlformats.org/drawingml/2006/chartDrawing">
    <cdr:from>
      <cdr:x>0.43993</cdr:x>
      <cdr:y>0.60142</cdr:y>
    </cdr:from>
    <cdr:to>
      <cdr:x>0.52339</cdr:x>
      <cdr:y>0.66423</cdr:y>
    </cdr:to>
    <cdr:sp macro="" textlink="">
      <cdr:nvSpPr>
        <cdr:cNvPr id="14" name="1 CuadroTexto"/>
        <cdr:cNvSpPr txBox="1"/>
      </cdr:nvSpPr>
      <cdr:spPr>
        <a:xfrm xmlns:a="http://schemas.openxmlformats.org/drawingml/2006/main">
          <a:off x="3880394" y="3447092"/>
          <a:ext cx="736156" cy="3600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139784</a:t>
          </a:r>
          <a:endParaRPr lang="es-ES" sz="1300" dirty="0">
            <a:solidFill>
              <a:srgbClr val="FF0000"/>
            </a:solidFill>
          </a:endParaRPr>
        </a:p>
      </cdr:txBody>
    </cdr:sp>
  </cdr:relSizeAnchor>
  <cdr:relSizeAnchor xmlns:cdr="http://schemas.openxmlformats.org/drawingml/2006/chartDrawing">
    <cdr:from>
      <cdr:x>0.54174</cdr:x>
      <cdr:y>0.60142</cdr:y>
    </cdr:from>
    <cdr:to>
      <cdr:x>0.61522</cdr:x>
      <cdr:y>0.66424</cdr:y>
    </cdr:to>
    <cdr:sp macro="" textlink="">
      <cdr:nvSpPr>
        <cdr:cNvPr id="15" name="1 CuadroTexto"/>
        <cdr:cNvSpPr txBox="1"/>
      </cdr:nvSpPr>
      <cdr:spPr>
        <a:xfrm xmlns:a="http://schemas.openxmlformats.org/drawingml/2006/main">
          <a:off x="4778425" y="3447092"/>
          <a:ext cx="648128" cy="3600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152701</a:t>
          </a:r>
          <a:endParaRPr lang="es-ES" sz="1300" dirty="0">
            <a:solidFill>
              <a:srgbClr val="FF0000"/>
            </a:solidFill>
          </a:endParaRPr>
        </a:p>
      </cdr:txBody>
    </cdr:sp>
  </cdr:relSizeAnchor>
  <cdr:relSizeAnchor xmlns:cdr="http://schemas.openxmlformats.org/drawingml/2006/chartDrawing">
    <cdr:from>
      <cdr:x>0.56906</cdr:x>
      <cdr:y>0.72335</cdr:y>
    </cdr:from>
    <cdr:to>
      <cdr:x>0.62535</cdr:x>
      <cdr:y>0.78617</cdr:y>
    </cdr:to>
    <cdr:sp macro="" textlink="">
      <cdr:nvSpPr>
        <cdr:cNvPr id="16" name="1 CuadroTexto"/>
        <cdr:cNvSpPr txBox="1"/>
      </cdr:nvSpPr>
      <cdr:spPr>
        <a:xfrm xmlns:a="http://schemas.openxmlformats.org/drawingml/2006/main">
          <a:off x="5019352" y="4145964"/>
          <a:ext cx="496507"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s-ES" sz="1100" dirty="0">
            <a:solidFill>
              <a:srgbClr val="FF0000"/>
            </a:solidFill>
          </a:endParaRPr>
        </a:p>
      </cdr:txBody>
    </cdr:sp>
  </cdr:relSizeAnchor>
  <cdr:relSizeAnchor xmlns:cdr="http://schemas.openxmlformats.org/drawingml/2006/chartDrawing">
    <cdr:from>
      <cdr:x>0.6531</cdr:x>
      <cdr:y>0.56373</cdr:y>
    </cdr:from>
    <cdr:to>
      <cdr:x>0.72658</cdr:x>
      <cdr:y>0.60142</cdr:y>
    </cdr:to>
    <cdr:sp macro="" textlink="">
      <cdr:nvSpPr>
        <cdr:cNvPr id="17" name="1 CuadroTexto"/>
        <cdr:cNvSpPr txBox="1"/>
      </cdr:nvSpPr>
      <cdr:spPr>
        <a:xfrm xmlns:a="http://schemas.openxmlformats.org/drawingml/2006/main">
          <a:off x="5760640" y="3231068"/>
          <a:ext cx="648129" cy="216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192287</a:t>
          </a:r>
          <a:endParaRPr lang="es-ES" sz="1300" dirty="0">
            <a:solidFill>
              <a:srgbClr val="FF0000"/>
            </a:solidFill>
          </a:endParaRPr>
        </a:p>
      </cdr:txBody>
    </cdr:sp>
  </cdr:relSizeAnchor>
  <cdr:relSizeAnchor xmlns:cdr="http://schemas.openxmlformats.org/drawingml/2006/chartDrawing">
    <cdr:from>
      <cdr:x>0.60182</cdr:x>
      <cdr:y>0.36272</cdr:y>
    </cdr:from>
    <cdr:to>
      <cdr:x>0.68346</cdr:x>
      <cdr:y>0.42554</cdr:y>
    </cdr:to>
    <cdr:sp macro="" textlink="">
      <cdr:nvSpPr>
        <cdr:cNvPr id="18" name="1 CuadroTexto"/>
        <cdr:cNvSpPr txBox="1"/>
      </cdr:nvSpPr>
      <cdr:spPr>
        <a:xfrm xmlns:a="http://schemas.openxmlformats.org/drawingml/2006/main">
          <a:off x="5308378" y="2078940"/>
          <a:ext cx="720103" cy="3600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287262</a:t>
          </a:r>
          <a:endParaRPr lang="es-ES" sz="1300" dirty="0">
            <a:solidFill>
              <a:srgbClr val="FF0000"/>
            </a:solidFill>
          </a:endParaRPr>
        </a:p>
      </cdr:txBody>
    </cdr:sp>
  </cdr:relSizeAnchor>
  <cdr:relSizeAnchor xmlns:cdr="http://schemas.openxmlformats.org/drawingml/2006/chartDrawing">
    <cdr:from>
      <cdr:x>0.87352</cdr:x>
      <cdr:y>0.61398</cdr:y>
    </cdr:from>
    <cdr:to>
      <cdr:x>0.93883</cdr:x>
      <cdr:y>0.6768</cdr:y>
    </cdr:to>
    <cdr:sp macro="" textlink="">
      <cdr:nvSpPr>
        <cdr:cNvPr id="19" name="1 CuadroTexto"/>
        <cdr:cNvSpPr txBox="1"/>
      </cdr:nvSpPr>
      <cdr:spPr>
        <a:xfrm xmlns:a="http://schemas.openxmlformats.org/drawingml/2006/main">
          <a:off x="7704856" y="3519100"/>
          <a:ext cx="576065" cy="3600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166354</a:t>
          </a:r>
          <a:endParaRPr lang="es-ES" sz="1300" dirty="0">
            <a:solidFill>
              <a:srgbClr val="FF0000"/>
            </a:solidFill>
          </a:endParaRPr>
        </a:p>
      </cdr:txBody>
    </cdr:sp>
  </cdr:relSizeAnchor>
  <cdr:relSizeAnchor xmlns:cdr="http://schemas.openxmlformats.org/drawingml/2006/chartDrawing">
    <cdr:from>
      <cdr:x>0.94371</cdr:x>
      <cdr:y>0.62655</cdr:y>
    </cdr:from>
    <cdr:to>
      <cdr:x>1</cdr:x>
      <cdr:y>0.68937</cdr:y>
    </cdr:to>
    <cdr:sp macro="" textlink="">
      <cdr:nvSpPr>
        <cdr:cNvPr id="20" name="1 CuadroTexto"/>
        <cdr:cNvSpPr txBox="1"/>
      </cdr:nvSpPr>
      <cdr:spPr>
        <a:xfrm xmlns:a="http://schemas.openxmlformats.org/drawingml/2006/main">
          <a:off x="8323968" y="3591108"/>
          <a:ext cx="496504" cy="3600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29573</a:t>
          </a:r>
          <a:endParaRPr lang="es-ES" sz="1300" dirty="0">
            <a:solidFill>
              <a:srgbClr val="FF0000"/>
            </a:solidFill>
          </a:endParaRPr>
        </a:p>
      </cdr:txBody>
    </cdr:sp>
  </cdr:relSizeAnchor>
  <cdr:relSizeAnchor xmlns:cdr="http://schemas.openxmlformats.org/drawingml/2006/chartDrawing">
    <cdr:from>
      <cdr:x>0.75923</cdr:x>
      <cdr:y>0.51348</cdr:y>
    </cdr:from>
    <cdr:to>
      <cdr:x>0.8327</cdr:x>
      <cdr:y>0.5763</cdr:y>
    </cdr:to>
    <cdr:sp macro="" textlink="">
      <cdr:nvSpPr>
        <cdr:cNvPr id="21" name="1 CuadroTexto"/>
        <cdr:cNvSpPr txBox="1"/>
      </cdr:nvSpPr>
      <cdr:spPr>
        <a:xfrm xmlns:a="http://schemas.openxmlformats.org/drawingml/2006/main">
          <a:off x="6696744" y="2943036"/>
          <a:ext cx="648040" cy="3600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287040</a:t>
          </a:r>
          <a:endParaRPr lang="es-ES" sz="1300" dirty="0">
            <a:solidFill>
              <a:srgbClr val="FF0000"/>
            </a:solidFill>
          </a:endParaRPr>
        </a:p>
      </cdr:txBody>
    </cdr:sp>
  </cdr:relSizeAnchor>
  <cdr:relSizeAnchor xmlns:cdr="http://schemas.openxmlformats.org/drawingml/2006/chartDrawing">
    <cdr:from>
      <cdr:x>0.81637</cdr:x>
      <cdr:y>0.36272</cdr:y>
    </cdr:from>
    <cdr:to>
      <cdr:x>0.88985</cdr:x>
      <cdr:y>0.42554</cdr:y>
    </cdr:to>
    <cdr:sp macro="" textlink="">
      <cdr:nvSpPr>
        <cdr:cNvPr id="22" name="1 CuadroTexto"/>
        <cdr:cNvSpPr txBox="1"/>
      </cdr:nvSpPr>
      <cdr:spPr>
        <a:xfrm xmlns:a="http://schemas.openxmlformats.org/drawingml/2006/main">
          <a:off x="7200800" y="2078940"/>
          <a:ext cx="648072" cy="3600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300" dirty="0" smtClean="0">
              <a:solidFill>
                <a:srgbClr val="FF0000"/>
              </a:solidFill>
            </a:rPr>
            <a:t>351899</a:t>
          </a:r>
          <a:endParaRPr lang="es-ES" sz="1300"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364"/>
          </a:xfrm>
          <a:prstGeom prst="rect">
            <a:avLst/>
          </a:prstGeom>
        </p:spPr>
        <p:txBody>
          <a:bodyPr vert="horz" lIns="92492" tIns="46246" rIns="92492" bIns="46246" rtlCol="0"/>
          <a:lstStyle>
            <a:lvl1pPr algn="l">
              <a:defRPr sz="1200"/>
            </a:lvl1pPr>
          </a:lstStyle>
          <a:p>
            <a:endParaRPr lang="es-ES"/>
          </a:p>
        </p:txBody>
      </p:sp>
      <p:sp>
        <p:nvSpPr>
          <p:cNvPr id="3" name="2 Marcador de fecha"/>
          <p:cNvSpPr>
            <a:spLocks noGrp="1"/>
          </p:cNvSpPr>
          <p:nvPr>
            <p:ph type="dt" idx="1"/>
          </p:nvPr>
        </p:nvSpPr>
        <p:spPr>
          <a:xfrm>
            <a:off x="3884614" y="0"/>
            <a:ext cx="2971800" cy="497364"/>
          </a:xfrm>
          <a:prstGeom prst="rect">
            <a:avLst/>
          </a:prstGeom>
        </p:spPr>
        <p:txBody>
          <a:bodyPr vert="horz" lIns="92492" tIns="46246" rIns="92492" bIns="46246" rtlCol="0"/>
          <a:lstStyle>
            <a:lvl1pPr algn="r">
              <a:defRPr sz="1200"/>
            </a:lvl1pPr>
          </a:lstStyle>
          <a:p>
            <a:fld id="{85C1FA6D-4726-40EB-BD6D-B2744AC3204D}" type="datetimeFigureOut">
              <a:rPr lang="es-ES" smtClean="0"/>
              <a:t>16/08/2015</a:t>
            </a:fld>
            <a:endParaRPr lang="es-ES"/>
          </a:p>
        </p:txBody>
      </p:sp>
      <p:sp>
        <p:nvSpPr>
          <p:cNvPr id="4" name="3 Marcador de imagen de diapositiva"/>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2492" tIns="46246" rIns="92492" bIns="46246" rtlCol="0" anchor="ctr"/>
          <a:lstStyle/>
          <a:p>
            <a:endParaRPr lang="es-ES"/>
          </a:p>
        </p:txBody>
      </p:sp>
      <p:sp>
        <p:nvSpPr>
          <p:cNvPr id="5" name="4 Marcador de notas"/>
          <p:cNvSpPr>
            <a:spLocks noGrp="1"/>
          </p:cNvSpPr>
          <p:nvPr>
            <p:ph type="body" sz="quarter" idx="3"/>
          </p:nvPr>
        </p:nvSpPr>
        <p:spPr>
          <a:xfrm>
            <a:off x="685800" y="4724956"/>
            <a:ext cx="5486400" cy="4476274"/>
          </a:xfrm>
          <a:prstGeom prst="rect">
            <a:avLst/>
          </a:prstGeom>
        </p:spPr>
        <p:txBody>
          <a:bodyPr vert="horz" lIns="92492" tIns="46246" rIns="92492" bIns="4624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48185"/>
            <a:ext cx="2971800" cy="497364"/>
          </a:xfrm>
          <a:prstGeom prst="rect">
            <a:avLst/>
          </a:prstGeom>
        </p:spPr>
        <p:txBody>
          <a:bodyPr vert="horz" lIns="92492" tIns="46246" rIns="92492" bIns="46246"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4" y="9448185"/>
            <a:ext cx="2971800" cy="497364"/>
          </a:xfrm>
          <a:prstGeom prst="rect">
            <a:avLst/>
          </a:prstGeom>
        </p:spPr>
        <p:txBody>
          <a:bodyPr vert="horz" lIns="92492" tIns="46246" rIns="92492" bIns="46246" rtlCol="0" anchor="b"/>
          <a:lstStyle>
            <a:lvl1pPr algn="r">
              <a:defRPr sz="1200"/>
            </a:lvl1pPr>
          </a:lstStyle>
          <a:p>
            <a:fld id="{188977D4-3239-4840-B045-75C089AB42C7}" type="slidenum">
              <a:rPr lang="es-ES" smtClean="0"/>
              <a:t>‹Nº›</a:t>
            </a:fld>
            <a:endParaRPr lang="es-ES"/>
          </a:p>
        </p:txBody>
      </p:sp>
    </p:spTree>
    <p:extLst>
      <p:ext uri="{BB962C8B-B14F-4D97-AF65-F5344CB8AC3E}">
        <p14:creationId xmlns:p14="http://schemas.microsoft.com/office/powerpoint/2010/main" val="382631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88977D4-3239-4840-B045-75C089AB42C7}"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175650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51494" indent="-289036" eaLnBrk="0" hangingPunct="0">
              <a:defRPr>
                <a:solidFill>
                  <a:schemeClr val="tx1"/>
                </a:solidFill>
                <a:latin typeface="Arial" panose="020B0604020202020204" pitchFamily="34" charset="0"/>
              </a:defRPr>
            </a:lvl2pPr>
            <a:lvl3pPr marL="1156145" indent="-231229" eaLnBrk="0" hangingPunct="0">
              <a:defRPr>
                <a:solidFill>
                  <a:schemeClr val="tx1"/>
                </a:solidFill>
                <a:latin typeface="Arial" panose="020B0604020202020204" pitchFamily="34" charset="0"/>
              </a:defRPr>
            </a:lvl3pPr>
            <a:lvl4pPr marL="1618602" indent="-231229" eaLnBrk="0" hangingPunct="0">
              <a:defRPr>
                <a:solidFill>
                  <a:schemeClr val="tx1"/>
                </a:solidFill>
                <a:latin typeface="Arial" panose="020B0604020202020204" pitchFamily="34" charset="0"/>
              </a:defRPr>
            </a:lvl4pPr>
            <a:lvl5pPr marL="2081060" indent="-231229" eaLnBrk="0" hangingPunct="0">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CEBDC1-520F-4B95-8F51-E3434ED13B7C}" type="slidenum">
              <a:rPr lang="es-CL">
                <a:solidFill>
                  <a:srgbClr val="000000"/>
                </a:solidFill>
                <a:latin typeface="Calibri" panose="020F0502020204030204" pitchFamily="34" charset="0"/>
              </a:rPr>
              <a:pPr eaLnBrk="1" hangingPunct="1"/>
              <a:t>16</a:t>
            </a:fld>
            <a:endParaRPr lang="es-CL">
              <a:solidFill>
                <a:srgbClr val="000000"/>
              </a:solidFill>
              <a:latin typeface="Calibri" panose="020F0502020204030204"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635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88977D4-3239-4840-B045-75C089AB42C7}" type="slidenum">
              <a:rPr lang="es-ES" smtClean="0">
                <a:solidFill>
                  <a:prstClr val="black"/>
                </a:solidFill>
              </a:rPr>
              <a:pPr/>
              <a:t>26</a:t>
            </a:fld>
            <a:endParaRPr lang="es-ES">
              <a:solidFill>
                <a:prstClr val="black"/>
              </a:solidFill>
            </a:endParaRPr>
          </a:p>
        </p:txBody>
      </p:sp>
    </p:spTree>
    <p:extLst>
      <p:ext uri="{BB962C8B-B14F-4D97-AF65-F5344CB8AC3E}">
        <p14:creationId xmlns:p14="http://schemas.microsoft.com/office/powerpoint/2010/main" val="175650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032991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0274328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5861894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5225"/>
            <a:ext cx="2133600" cy="476250"/>
          </a:xfrm>
        </p:spPr>
        <p:txBody>
          <a:bodyPr/>
          <a:lstStyle>
            <a:lvl1pPr>
              <a:defRPr/>
            </a:lvl1pPr>
          </a:lstStyle>
          <a:p>
            <a:pPr>
              <a:defRPr/>
            </a:pPr>
            <a:fld id="{C39CF9C7-213C-4692-8573-DE63730047CB}" type="datetime1">
              <a:rPr lang="es-ES" smtClean="0"/>
              <a:pPr>
                <a:defRPr/>
              </a:pPr>
              <a:t>16/08/2015</a:t>
            </a:fld>
            <a:endParaRPr lang="es-CL"/>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CL"/>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7FBF0895-73CF-4978-A9FD-24DCB254BCA5}" type="slidenum">
              <a:rPr lang="es-CL"/>
              <a:pPr>
                <a:defRPr/>
              </a:pPr>
              <a:t>‹Nº›</a:t>
            </a:fld>
            <a:endParaRPr lang="es-CL"/>
          </a:p>
        </p:txBody>
      </p:sp>
    </p:spTree>
    <p:extLst>
      <p:ext uri="{BB962C8B-B14F-4D97-AF65-F5344CB8AC3E}">
        <p14:creationId xmlns:p14="http://schemas.microsoft.com/office/powerpoint/2010/main" val="33402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2541234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8092664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5622633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165711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9152078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8679198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6132334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7765964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AC26F-94EA-4671-9FD8-D14597FD2D93}" type="datetimeFigureOut">
              <a:rPr lang="es-MX" smtClean="0">
                <a:solidFill>
                  <a:prstClr val="black">
                    <a:tint val="75000"/>
                  </a:prstClr>
                </a:solidFill>
              </a:rPr>
              <a:pPr/>
              <a:t>16/08/2015</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4FC88-8320-4658-9C74-1E285CE4E4E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517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t="13287" b="7382"/>
          <a:stretch>
            <a:fillRect/>
          </a:stretch>
        </p:blipFill>
        <p:spPr>
          <a:xfrm>
            <a:off x="504726" y="188640"/>
            <a:ext cx="7992888" cy="43907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1 Título"/>
          <p:cNvSpPr>
            <a:spLocks noGrp="1"/>
          </p:cNvSpPr>
          <p:nvPr>
            <p:ph type="ctrTitle"/>
          </p:nvPr>
        </p:nvSpPr>
        <p:spPr>
          <a:xfrm>
            <a:off x="683568" y="1196752"/>
            <a:ext cx="7772400" cy="1470025"/>
          </a:xfrm>
        </p:spPr>
        <p:txBody>
          <a:bodyPr>
            <a:normAutofit/>
          </a:bodyPr>
          <a:lstStyle/>
          <a:p>
            <a:r>
              <a:rPr lang="es-MX" dirty="0">
                <a:solidFill>
                  <a:srgbClr val="C00000"/>
                </a:solidFill>
              </a:rPr>
              <a:t/>
            </a:r>
            <a:br>
              <a:rPr lang="es-MX" dirty="0">
                <a:solidFill>
                  <a:srgbClr val="C00000"/>
                </a:solidFill>
              </a:rPr>
            </a:br>
            <a:endParaRPr lang="es-MX" dirty="0">
              <a:solidFill>
                <a:srgbClr val="C00000"/>
              </a:solidFill>
            </a:endParaRPr>
          </a:p>
        </p:txBody>
      </p:sp>
      <p:sp>
        <p:nvSpPr>
          <p:cNvPr id="3" name="2 Subtítulo"/>
          <p:cNvSpPr>
            <a:spLocks noGrp="1"/>
          </p:cNvSpPr>
          <p:nvPr>
            <p:ph type="subTitle" idx="1"/>
          </p:nvPr>
        </p:nvSpPr>
        <p:spPr>
          <a:xfrm>
            <a:off x="173734" y="980728"/>
            <a:ext cx="8715404" cy="3168352"/>
          </a:xfrm>
        </p:spPr>
        <p:txBody>
          <a:bodyPr>
            <a:noAutofit/>
          </a:bodyPr>
          <a:lstStyle/>
          <a:p>
            <a:pPr>
              <a:lnSpc>
                <a:spcPct val="150000"/>
              </a:lnSpc>
            </a:pPr>
            <a:endParaRPr lang="es-ES" sz="4000" b="1" i="1" u="sng" dirty="0" smtClean="0">
              <a:ln>
                <a:solidFill>
                  <a:schemeClr val="tx1"/>
                </a:solidFill>
              </a:ln>
              <a:solidFill>
                <a:srgbClr val="FF0000"/>
              </a:solidFill>
              <a:effectLst>
                <a:outerShdw blurRad="60007" dist="200025" dir="15000000" sy="30000" kx="-1800000" algn="bl" rotWithShape="0">
                  <a:prstClr val="black">
                    <a:alpha val="32000"/>
                  </a:prstClr>
                </a:outerShdw>
              </a:effectLst>
              <a:latin typeface="Arial" pitchFamily="34" charset="0"/>
              <a:cs typeface="Arial" pitchFamily="34" charset="0"/>
            </a:endParaRPr>
          </a:p>
          <a:p>
            <a:pPr>
              <a:lnSpc>
                <a:spcPct val="150000"/>
              </a:lnSpc>
            </a:pPr>
            <a:r>
              <a:rPr lang="es-ES" sz="4000" b="1" i="1" u="sng" dirty="0" smtClean="0">
                <a:ln>
                  <a:solidFill>
                    <a:schemeClr val="tx1"/>
                  </a:solidFill>
                </a:ln>
                <a:solidFill>
                  <a:srgbClr val="FF0000"/>
                </a:solidFill>
                <a:effectLst>
                  <a:outerShdw blurRad="60007" dist="200025" dir="15000000" sy="30000" kx="-1800000" algn="bl" rotWithShape="0">
                    <a:prstClr val="black">
                      <a:alpha val="32000"/>
                    </a:prstClr>
                  </a:outerShdw>
                </a:effectLst>
                <a:latin typeface="Arial" pitchFamily="34" charset="0"/>
                <a:cs typeface="Arial" pitchFamily="34" charset="0"/>
              </a:rPr>
              <a:t>DESARROLLO </a:t>
            </a:r>
            <a:r>
              <a:rPr lang="es-ES" sz="4000" b="1" i="1" u="sng" dirty="0" smtClean="0">
                <a:ln>
                  <a:solidFill>
                    <a:schemeClr val="tx1"/>
                  </a:solidFill>
                </a:ln>
                <a:solidFill>
                  <a:srgbClr val="FF0000"/>
                </a:solidFill>
                <a:effectLst>
                  <a:outerShdw blurRad="60007" dist="200025" dir="15000000" sy="30000" kx="-1800000" algn="bl" rotWithShape="0">
                    <a:prstClr val="black">
                      <a:alpha val="32000"/>
                    </a:prstClr>
                  </a:outerShdw>
                </a:effectLst>
                <a:latin typeface="Arial" pitchFamily="34" charset="0"/>
                <a:cs typeface="Arial" pitchFamily="34" charset="0"/>
              </a:rPr>
              <a:t>DEL CATASTRO EN CUBA</a:t>
            </a:r>
          </a:p>
          <a:p>
            <a:pPr>
              <a:lnSpc>
                <a:spcPct val="150000"/>
              </a:lnSpc>
            </a:pPr>
            <a:endParaRPr lang="es-ES" sz="4000" b="1" i="1" u="sng" dirty="0" smtClean="0">
              <a:ln>
                <a:solidFill>
                  <a:schemeClr val="tx1"/>
                </a:solidFill>
              </a:ln>
              <a:solidFill>
                <a:srgbClr val="FF0000"/>
              </a:solidFill>
              <a:effectLst>
                <a:outerShdw blurRad="60007" dist="200025" dir="15000000" sy="30000" kx="-1800000" algn="bl" rotWithShape="0">
                  <a:prstClr val="black">
                    <a:alpha val="32000"/>
                  </a:prstClr>
                </a:outerShdw>
              </a:effectLst>
              <a:latin typeface="Arial" pitchFamily="34" charset="0"/>
              <a:cs typeface="Arial" pitchFamily="34" charset="0"/>
            </a:endParaRPr>
          </a:p>
        </p:txBody>
      </p:sp>
      <p:pic>
        <p:nvPicPr>
          <p:cNvPr id="6" name="Picture 8" descr="DSCN00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541943"/>
            <a:ext cx="2915815" cy="232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2349"/>
          <p:cNvPicPr>
            <a:picLocks noChangeAspect="1" noChangeArrowheads="1"/>
          </p:cNvPicPr>
          <p:nvPr/>
        </p:nvPicPr>
        <p:blipFill>
          <a:blip r:embed="rId5" cstate="print"/>
          <a:srcRect/>
          <a:stretch>
            <a:fillRect/>
          </a:stretch>
        </p:blipFill>
        <p:spPr bwMode="auto">
          <a:xfrm>
            <a:off x="6133360" y="4541944"/>
            <a:ext cx="3010640" cy="2307180"/>
          </a:xfrm>
          <a:prstGeom prst="rect">
            <a:avLst/>
          </a:prstGeom>
          <a:noFill/>
          <a:ln w="9525">
            <a:noFill/>
            <a:miter lim="800000"/>
            <a:headEnd/>
            <a:tailEnd/>
          </a:ln>
        </p:spPr>
      </p:pic>
      <p:pic>
        <p:nvPicPr>
          <p:cNvPr id="8" name="Picture 49" descr="j03005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29512" y="4541943"/>
            <a:ext cx="3203848" cy="2298303"/>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75235" y="332803"/>
            <a:ext cx="9139553" cy="400110"/>
          </a:xfrm>
          <a:prstGeom prst="rect">
            <a:avLst/>
          </a:prstGeom>
          <a:noFill/>
        </p:spPr>
        <p:txBody>
          <a:bodyPr wrap="none" rtlCol="0">
            <a:spAutoFit/>
          </a:bodyPr>
          <a:lstStyle/>
          <a:p>
            <a:r>
              <a:rPr lang="es-ES" sz="2000" b="1" dirty="0" smtClean="0">
                <a:solidFill>
                  <a:schemeClr val="tx2">
                    <a:lumMod val="60000"/>
                    <a:lumOff val="40000"/>
                  </a:schemeClr>
                </a:solidFill>
                <a:latin typeface="Arial" pitchFamily="34" charset="0"/>
                <a:cs typeface="Arial" pitchFamily="34" charset="0"/>
              </a:rPr>
              <a:t>ASAMBLEA COMITÉ PERMANENTE CATASTRO IBEROAMERICANO 2015</a:t>
            </a:r>
            <a:endParaRPr lang="es-ES" sz="2000" b="1" dirty="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457673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00"/>
                </a:solidFill>
              </a:rPr>
              <a:t>DECRETO LEY 332/15</a:t>
            </a:r>
            <a:endParaRPr lang="es-ES" b="1" dirty="0">
              <a:solidFill>
                <a:srgbClr val="FF0000"/>
              </a:solidFill>
            </a:endParaRPr>
          </a:p>
        </p:txBody>
      </p:sp>
      <p:sp>
        <p:nvSpPr>
          <p:cNvPr id="3" name="2 Marcador de contenido"/>
          <p:cNvSpPr>
            <a:spLocks noGrp="1"/>
          </p:cNvSpPr>
          <p:nvPr>
            <p:ph idx="1"/>
          </p:nvPr>
        </p:nvSpPr>
        <p:spPr/>
        <p:txBody>
          <a:bodyPr>
            <a:normAutofit/>
          </a:bodyPr>
          <a:lstStyle/>
          <a:p>
            <a:pPr marL="0" indent="0">
              <a:buNone/>
            </a:pPr>
            <a:r>
              <a:rPr lang="es-ES" dirty="0"/>
              <a:t>E</a:t>
            </a:r>
            <a:r>
              <a:rPr lang="es-ES" dirty="0" smtClean="0"/>
              <a:t>stablece </a:t>
            </a:r>
            <a:r>
              <a:rPr lang="es-ES" dirty="0"/>
              <a:t>que la organización, funcionamiento, dirección y control del Catastro Nacional corresponde al IPF (IPF), así como su proyección, a partir de las prioridades establecidas por el Consejo de Ministros, descentralizándose a los territorios su ejecución, por lo que responden los gobiernos provinciales y municipales, auxiliados por las direcciones provinciales y municipales de Planificación Física.</a:t>
            </a:r>
            <a:endParaRPr lang="es-ES" dirty="0"/>
          </a:p>
        </p:txBody>
      </p:sp>
    </p:spTree>
    <p:extLst>
      <p:ext uri="{BB962C8B-B14F-4D97-AF65-F5344CB8AC3E}">
        <p14:creationId xmlns:p14="http://schemas.microsoft.com/office/powerpoint/2010/main" val="120149333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98178"/>
          </a:xfrm>
        </p:spPr>
        <p:txBody>
          <a:bodyPr>
            <a:normAutofit/>
          </a:bodyPr>
          <a:lstStyle/>
          <a:p>
            <a:r>
              <a:rPr lang="es-ES_tradnl" sz="3200" b="1" dirty="0" smtClean="0">
                <a:solidFill>
                  <a:srgbClr val="FF0000"/>
                </a:solidFill>
              </a:rPr>
              <a:t>ARTÍCULO 5: USOS DE LA BASE INFORMATIVA DEL CATASTRO</a:t>
            </a:r>
            <a:endParaRPr lang="es-ES" sz="3200" b="1"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59387264"/>
              </p:ext>
            </p:extLst>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205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924944"/>
          </a:xfrm>
        </p:spPr>
        <p:txBody>
          <a:bodyPr>
            <a:normAutofit fontScale="85000" lnSpcReduction="10000"/>
          </a:bodyPr>
          <a:lstStyle/>
          <a:p>
            <a:pPr marL="0" indent="0">
              <a:buNone/>
            </a:pPr>
            <a:r>
              <a:rPr lang="es-ES" b="1" dirty="0">
                <a:solidFill>
                  <a:srgbClr val="FF0000"/>
                </a:solidFill>
              </a:rPr>
              <a:t>En la actualidad el catastro </a:t>
            </a:r>
            <a:r>
              <a:rPr lang="es-ES" b="1" dirty="0" smtClean="0">
                <a:solidFill>
                  <a:srgbClr val="FF0000"/>
                </a:solidFill>
              </a:rPr>
              <a:t>tiene </a:t>
            </a:r>
            <a:r>
              <a:rPr lang="es-ES" b="1" dirty="0">
                <a:solidFill>
                  <a:srgbClr val="FF0000"/>
                </a:solidFill>
              </a:rPr>
              <a:t>un fin jurídico. Su empleo principal es en la inscripción de los inmuebles en el registro de tenencia de la tierra y en el registro de la propiedad</a:t>
            </a:r>
            <a:r>
              <a:rPr lang="es-ES" b="1" dirty="0" smtClean="0">
                <a:solidFill>
                  <a:srgbClr val="FF0000"/>
                </a:solidFill>
              </a:rPr>
              <a:t>.</a:t>
            </a:r>
          </a:p>
          <a:p>
            <a:pPr marL="0" indent="0">
              <a:buNone/>
            </a:pPr>
            <a:r>
              <a:rPr lang="es-ES" b="1" dirty="0" smtClean="0">
                <a:solidFill>
                  <a:srgbClr val="FF0000"/>
                </a:solidFill>
              </a:rPr>
              <a:t>Se </a:t>
            </a:r>
            <a:r>
              <a:rPr lang="es-ES" b="1" dirty="0">
                <a:solidFill>
                  <a:srgbClr val="FF0000"/>
                </a:solidFill>
              </a:rPr>
              <a:t>pretende lograr un catastro que aporte a la definición de políticas de suelo sustentables y a su vez identificar qué es lo que realmente </a:t>
            </a:r>
            <a:r>
              <a:rPr lang="es-ES" b="1" dirty="0" smtClean="0">
                <a:solidFill>
                  <a:srgbClr val="FF0000"/>
                </a:solidFill>
              </a:rPr>
              <a:t>se necesita </a:t>
            </a:r>
            <a:r>
              <a:rPr lang="es-ES" b="1" dirty="0">
                <a:solidFill>
                  <a:srgbClr val="FF0000"/>
                </a:solidFill>
              </a:rPr>
              <a:t>incorporar a nuestro catastro para ayudar a construir un futuro urbano más promisorio.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944"/>
            <a:ext cx="9144000" cy="390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714529"/>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vana6"/>
          <p:cNvPicPr>
            <a:picLocks noChangeAspect="1" noChangeArrowheads="1"/>
          </p:cNvPicPr>
          <p:nvPr/>
        </p:nvPicPr>
        <p:blipFill>
          <a:blip r:embed="rId2"/>
          <a:srcRect t="7576" b="6060"/>
          <a:stretch>
            <a:fillRect/>
          </a:stretch>
        </p:blipFill>
        <p:spPr bwMode="auto">
          <a:xfrm>
            <a:off x="0" y="3356991"/>
            <a:ext cx="4932040" cy="3501009"/>
          </a:xfrm>
          <a:prstGeom prst="rect">
            <a:avLst/>
          </a:prstGeom>
          <a:solidFill>
            <a:srgbClr val="FFFFFF">
              <a:alpha val="30000"/>
            </a:srgbClr>
          </a:solidFill>
        </p:spPr>
      </p:pic>
      <p:sp>
        <p:nvSpPr>
          <p:cNvPr id="6" name="5 CuadroTexto"/>
          <p:cNvSpPr txBox="1"/>
          <p:nvPr/>
        </p:nvSpPr>
        <p:spPr>
          <a:xfrm>
            <a:off x="0" y="155001"/>
            <a:ext cx="4934085" cy="3046988"/>
          </a:xfrm>
          <a:prstGeom prst="rect">
            <a:avLst/>
          </a:prstGeom>
          <a:noFill/>
        </p:spPr>
        <p:txBody>
          <a:bodyPr wrap="square" rtlCol="0">
            <a:spAutoFit/>
          </a:bodyPr>
          <a:lstStyle/>
          <a:p>
            <a:r>
              <a:rPr lang="es-ES_tradnl" sz="2400" dirty="0">
                <a:solidFill>
                  <a:srgbClr val="FF0000"/>
                </a:solidFill>
              </a:rPr>
              <a:t>En el artículo 7 se define la certificación catastral como documento oficial </a:t>
            </a:r>
            <a:r>
              <a:rPr lang="es-ES_tradnl" sz="2400" dirty="0" smtClean="0">
                <a:solidFill>
                  <a:srgbClr val="FF0000"/>
                </a:solidFill>
              </a:rPr>
              <a:t>que </a:t>
            </a:r>
            <a:r>
              <a:rPr lang="es-ES_tradnl" sz="2400" dirty="0">
                <a:solidFill>
                  <a:srgbClr val="FF0000"/>
                </a:solidFill>
              </a:rPr>
              <a:t>se </a:t>
            </a:r>
            <a:r>
              <a:rPr lang="es-ES_tradnl" sz="2400" dirty="0" smtClean="0">
                <a:solidFill>
                  <a:srgbClr val="FF0000"/>
                </a:solidFill>
              </a:rPr>
              <a:t>aporta </a:t>
            </a:r>
            <a:r>
              <a:rPr lang="es-ES_tradnl" sz="2400" dirty="0">
                <a:solidFill>
                  <a:srgbClr val="FF0000"/>
                </a:solidFill>
              </a:rPr>
              <a:t>obligatoriamente para los actos que se requiera realizar ante las autoridades y funcionarios competentes por las personas naturales y jurídicas.</a:t>
            </a:r>
            <a:endParaRPr lang="es-ES" sz="2400" dirty="0">
              <a:solidFill>
                <a:srgbClr val="FF0000"/>
              </a:solidFill>
            </a:endParaRPr>
          </a:p>
        </p:txBody>
      </p:sp>
      <p:pic>
        <p:nvPicPr>
          <p:cNvPr id="1027" name="Picture 3" descr="G:\DSCN11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0"/>
            <a:ext cx="4211960" cy="335699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932040" y="3441680"/>
            <a:ext cx="4211960" cy="3416320"/>
          </a:xfrm>
          <a:prstGeom prst="rect">
            <a:avLst/>
          </a:prstGeom>
        </p:spPr>
        <p:txBody>
          <a:bodyPr wrap="square">
            <a:spAutoFit/>
          </a:bodyPr>
          <a:lstStyle/>
          <a:p>
            <a:r>
              <a:rPr lang="es-ES" sz="2400" dirty="0">
                <a:solidFill>
                  <a:srgbClr val="FF0000"/>
                </a:solidFill>
              </a:rPr>
              <a:t>Artículos 8, 9 y 10: Se enuncia lo relativo a la creación del Catastro Urbano, la actualización del Catastro Rural, la renovación catastral y al mantenimiento de su información, así como el perfeccionamiento del Sistema de Información Geográfica</a:t>
            </a:r>
            <a:r>
              <a:rPr lang="es-ES" sz="2400" b="1" dirty="0">
                <a:solidFill>
                  <a:srgbClr val="FF0000"/>
                </a:solidFill>
              </a:rPr>
              <a:t>.</a:t>
            </a:r>
            <a:endParaRPr lang="es-ES" sz="2400" dirty="0">
              <a:solidFill>
                <a:srgbClr val="FF0000"/>
              </a:solidFill>
            </a:endParaRPr>
          </a:p>
        </p:txBody>
      </p:sp>
    </p:spTree>
    <p:extLst>
      <p:ext uri="{BB962C8B-B14F-4D97-AF65-F5344CB8AC3E}">
        <p14:creationId xmlns:p14="http://schemas.microsoft.com/office/powerpoint/2010/main" val="33509075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00"/>
                </a:solidFill>
              </a:rPr>
              <a:t>SOBRE </a:t>
            </a:r>
            <a:r>
              <a:rPr lang="es-ES" b="1" dirty="0">
                <a:solidFill>
                  <a:srgbClr val="FF0000"/>
                </a:solidFill>
              </a:rPr>
              <a:t>EL CATASTRO URBANO </a:t>
            </a:r>
            <a:r>
              <a:rPr lang="es-ES" b="1" dirty="0" smtClean="0">
                <a:solidFill>
                  <a:srgbClr val="FF0000"/>
                </a:solidFill>
              </a:rPr>
              <a:t>Y SU PROYECCIÓN</a:t>
            </a:r>
            <a:endParaRPr lang="es-ES" b="1" dirty="0">
              <a:solidFill>
                <a:srgbClr val="FF0000"/>
              </a:solidFill>
            </a:endParaRPr>
          </a:p>
        </p:txBody>
      </p:sp>
      <p:sp>
        <p:nvSpPr>
          <p:cNvPr id="3" name="2 Marcador de contenido"/>
          <p:cNvSpPr>
            <a:spLocks noGrp="1"/>
          </p:cNvSpPr>
          <p:nvPr>
            <p:ph idx="1"/>
          </p:nvPr>
        </p:nvSpPr>
        <p:spPr/>
        <p:txBody>
          <a:bodyPr>
            <a:normAutofit fontScale="92500" lnSpcReduction="10000"/>
          </a:bodyPr>
          <a:lstStyle/>
          <a:p>
            <a:pPr marL="0" indent="0">
              <a:buNone/>
            </a:pPr>
            <a:r>
              <a:rPr lang="es-ES" dirty="0"/>
              <a:t>La proyección del catastro urbano, aprobada el pasado 28 de noviembre por el Consejo de Ministros, contempla su creación en una primera etapa, en 597 asentamientos humanos urbanos, empleando un nuevo esquema de trabajo y una tecnología moderna. </a:t>
            </a:r>
            <a:r>
              <a:rPr lang="es-ES" dirty="0">
                <a:solidFill>
                  <a:srgbClr val="FF0000"/>
                </a:solidFill>
              </a:rPr>
              <a:t>La meta fijada para su terminación es en el </a:t>
            </a:r>
            <a:r>
              <a:rPr lang="es-ES" dirty="0" smtClean="0">
                <a:solidFill>
                  <a:srgbClr val="FF0000"/>
                </a:solidFill>
              </a:rPr>
              <a:t>2021</a:t>
            </a:r>
            <a:r>
              <a:rPr lang="es-ES" dirty="0" smtClean="0"/>
              <a:t>. </a:t>
            </a:r>
            <a:r>
              <a:rPr lang="es-ES" dirty="0"/>
              <a:t>La primera prioridad la constituyen las cabeceras provinciales, siguiendo las cabeceras municipales y por último el resto de los asentamientos humanos urbanos.</a:t>
            </a:r>
          </a:p>
        </p:txBody>
      </p:sp>
    </p:spTree>
    <p:extLst>
      <p:ext uri="{BB962C8B-B14F-4D97-AF65-F5344CB8AC3E}">
        <p14:creationId xmlns:p14="http://schemas.microsoft.com/office/powerpoint/2010/main" val="4109560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67467" y="1556792"/>
            <a:ext cx="9144000" cy="5184575"/>
            <a:chOff x="232068" y="4306370"/>
            <a:chExt cx="3903208" cy="2308042"/>
          </a:xfrm>
        </p:grpSpPr>
        <p:pic>
          <p:nvPicPr>
            <p:cNvPr id="4" name="Picture 4" descr="Sin título-1"/>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51520" y="4306370"/>
              <a:ext cx="3883756" cy="230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000100" y="5750316"/>
              <a:ext cx="857256" cy="338554"/>
            </a:xfrm>
            <a:prstGeom prst="rect">
              <a:avLst/>
            </a:prstGeom>
            <a:noFill/>
          </p:spPr>
          <p:txBody>
            <a:bodyPr wrap="square" rtlCol="0">
              <a:spAutoFit/>
            </a:bodyPr>
            <a:lstStyle/>
            <a:p>
              <a:r>
                <a:rPr lang="es-ES" sz="800" dirty="0" smtClean="0">
                  <a:solidFill>
                    <a:schemeClr val="bg1"/>
                  </a:solidFill>
                </a:rPr>
                <a:t>Año 2050 </a:t>
              </a:r>
            </a:p>
            <a:p>
              <a:r>
                <a:rPr lang="es-ES" sz="800" dirty="0" smtClean="0">
                  <a:solidFill>
                    <a:schemeClr val="bg1"/>
                  </a:solidFill>
                </a:rPr>
                <a:t>Año 2100</a:t>
              </a:r>
              <a:endParaRPr lang="es-ES" sz="800" dirty="0">
                <a:solidFill>
                  <a:schemeClr val="bg1"/>
                </a:solidFill>
              </a:endParaRPr>
            </a:p>
          </p:txBody>
        </p:sp>
        <p:sp>
          <p:nvSpPr>
            <p:cNvPr id="6" name="Text Box 25"/>
            <p:cNvSpPr txBox="1">
              <a:spLocks noChangeArrowheads="1"/>
            </p:cNvSpPr>
            <p:nvPr/>
          </p:nvSpPr>
          <p:spPr bwMode="auto">
            <a:xfrm>
              <a:off x="232068" y="6337413"/>
              <a:ext cx="3294989" cy="276999"/>
            </a:xfrm>
            <a:prstGeom prst="rect">
              <a:avLst/>
            </a:prstGeom>
            <a:noFill/>
            <a:ln>
              <a:noFill/>
            </a:ln>
            <a:extLst/>
          </p:spPr>
          <p:txBody>
            <a:bodyPr wrap="square">
              <a:spAutoFit/>
            </a:bodyPr>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auto">
                <a:spcBef>
                  <a:spcPct val="50000"/>
                </a:spcBef>
                <a:spcAft>
                  <a:spcPts val="0"/>
                </a:spcAft>
                <a:defRPr/>
              </a:pPr>
              <a:r>
                <a:rPr lang="es-ES" sz="1200" b="1" dirty="0" smtClean="0">
                  <a:solidFill>
                    <a:schemeClr val="bg1"/>
                  </a:solidFill>
                  <a:cs typeface="Arial" charset="0"/>
                </a:rPr>
                <a:t>Ascenso </a:t>
              </a:r>
              <a:r>
                <a:rPr lang="es-ES" sz="1200" b="1" dirty="0">
                  <a:solidFill>
                    <a:schemeClr val="bg1"/>
                  </a:solidFill>
                  <a:cs typeface="Arial" charset="0"/>
                </a:rPr>
                <a:t>del nivel del mar total o </a:t>
              </a:r>
              <a:r>
                <a:rPr lang="es-ES" sz="1200" b="1" dirty="0" smtClean="0">
                  <a:solidFill>
                    <a:schemeClr val="bg1"/>
                  </a:solidFill>
                  <a:cs typeface="Arial" charset="0"/>
                </a:rPr>
                <a:t>parcial</a:t>
              </a:r>
              <a:endParaRPr lang="es-ES" sz="1200" b="1" dirty="0">
                <a:solidFill>
                  <a:schemeClr val="bg1"/>
                </a:solidFill>
                <a:cs typeface="Arial" charset="0"/>
              </a:endParaRPr>
            </a:p>
          </p:txBody>
        </p:sp>
      </p:grpSp>
      <p:sp>
        <p:nvSpPr>
          <p:cNvPr id="2" name="1 Rectángulo"/>
          <p:cNvSpPr/>
          <p:nvPr/>
        </p:nvSpPr>
        <p:spPr>
          <a:xfrm>
            <a:off x="0" y="0"/>
            <a:ext cx="9144001" cy="2677656"/>
          </a:xfrm>
          <a:prstGeom prst="rect">
            <a:avLst/>
          </a:prstGeom>
        </p:spPr>
        <p:txBody>
          <a:bodyPr wrap="square">
            <a:spAutoFit/>
          </a:bodyPr>
          <a:lstStyle/>
          <a:p>
            <a:r>
              <a:rPr lang="es-ES" sz="2400" b="1" dirty="0">
                <a:solidFill>
                  <a:srgbClr val="FF0000"/>
                </a:solidFill>
              </a:rPr>
              <a:t>La extensión superficial del archipiélago cubano es de 109 884,01 kilómetros cuadrados. Cuenta con 15 provincias y 168 municipios, incluyendo el Municipio Especial Isla de la Juventud.</a:t>
            </a:r>
          </a:p>
          <a:p>
            <a:r>
              <a:rPr lang="es-ES" sz="2400" b="1" dirty="0">
                <a:solidFill>
                  <a:srgbClr val="FF0000"/>
                </a:solidFill>
              </a:rPr>
              <a:t>La superficie que es objeto del levantamiento catastral </a:t>
            </a:r>
            <a:r>
              <a:rPr lang="es-US" sz="2400" b="1" dirty="0">
                <a:solidFill>
                  <a:srgbClr val="FF0000"/>
                </a:solidFill>
              </a:rPr>
              <a:t>comprende un total de 168 510.59 hectáreas (82 641 manzanas) y unos 3 885 900 inmuebles según el Censo de Población y Viviendas realizado en el 2012. </a:t>
            </a:r>
            <a:endParaRPr lang="es-ES" sz="2400" b="1" dirty="0">
              <a:solidFill>
                <a:srgbClr val="FF0000"/>
              </a:solidFill>
            </a:endParaRPr>
          </a:p>
        </p:txBody>
      </p:sp>
    </p:spTree>
    <p:extLst>
      <p:ext uri="{BB962C8B-B14F-4D97-AF65-F5344CB8AC3E}">
        <p14:creationId xmlns:p14="http://schemas.microsoft.com/office/powerpoint/2010/main" val="155520031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308304" y="1043444"/>
            <a:ext cx="1276311" cy="738664"/>
          </a:xfrm>
          <a:prstGeom prst="rect">
            <a:avLst/>
          </a:prstGeom>
        </p:spPr>
        <p:txBody>
          <a:bodyPr wrap="none">
            <a:spAutoFit/>
          </a:bodyPr>
          <a:lstStyle/>
          <a:p>
            <a:pPr>
              <a:spcAft>
                <a:spcPts val="0"/>
              </a:spcAft>
            </a:pPr>
            <a:r>
              <a:rPr lang="es-ES" sz="1400" dirty="0" smtClean="0">
                <a:ea typeface="Arial Unicode MS" panose="020B0604020202020204" pitchFamily="34" charset="-128"/>
                <a:cs typeface="Arial" panose="020B0604020202020204" pitchFamily="34" charset="0"/>
              </a:rPr>
              <a:t>Leyenda:</a:t>
            </a:r>
          </a:p>
          <a:p>
            <a:pPr marL="285750" indent="-285750" algn="ctr">
              <a:spcAft>
                <a:spcPts val="0"/>
              </a:spcAft>
              <a:buFont typeface="Arial" pitchFamily="34" charset="0"/>
              <a:buChar char="•"/>
            </a:pPr>
            <a:r>
              <a:rPr lang="es-ES" sz="1400" dirty="0" smtClean="0">
                <a:ea typeface="Arial Unicode MS" panose="020B0604020202020204" pitchFamily="34" charset="-128"/>
                <a:cs typeface="Arial" panose="020B0604020202020204" pitchFamily="34" charset="0"/>
              </a:rPr>
              <a:t>Hectáreas</a:t>
            </a:r>
          </a:p>
          <a:p>
            <a:pPr marL="285750" indent="-285750" algn="ctr">
              <a:spcAft>
                <a:spcPts val="0"/>
              </a:spcAft>
              <a:buFont typeface="Arial" pitchFamily="34" charset="0"/>
              <a:buChar char="•"/>
            </a:pPr>
            <a:r>
              <a:rPr lang="es-ES" sz="1400" dirty="0" smtClean="0">
                <a:solidFill>
                  <a:srgbClr val="FF0000"/>
                </a:solidFill>
                <a:ea typeface="Arial Unicode MS" panose="020B0604020202020204" pitchFamily="34" charset="-128"/>
                <a:cs typeface="Arial" panose="020B0604020202020204" pitchFamily="34" charset="0"/>
              </a:rPr>
              <a:t>Inmuebles</a:t>
            </a:r>
            <a:r>
              <a:rPr lang="es-ES" sz="1400" dirty="0" smtClean="0">
                <a:ea typeface="Arial Unicode MS" panose="020B0604020202020204" pitchFamily="34" charset="-128"/>
                <a:cs typeface="Arial" panose="020B0604020202020204" pitchFamily="34" charset="0"/>
              </a:rPr>
              <a:t> </a:t>
            </a:r>
            <a:endParaRPr lang="es-ES" sz="1400" dirty="0">
              <a:ea typeface="Arial Unicode MS" panose="020B0604020202020204" pitchFamily="34" charset="-128"/>
              <a:cs typeface="Arial" panose="020B0604020202020204" pitchFamily="34" charset="0"/>
            </a:endParaRPr>
          </a:p>
        </p:txBody>
      </p:sp>
      <p:graphicFrame>
        <p:nvGraphicFramePr>
          <p:cNvPr id="7" name="6 Gráfico"/>
          <p:cNvGraphicFramePr/>
          <p:nvPr>
            <p:extLst>
              <p:ext uri="{D42A27DB-BD31-4B8C-83A1-F6EECF244321}">
                <p14:modId xmlns:p14="http://schemas.microsoft.com/office/powerpoint/2010/main" val="3754872290"/>
              </p:ext>
            </p:extLst>
          </p:nvPr>
        </p:nvGraphicFramePr>
        <p:xfrm>
          <a:off x="111397" y="908720"/>
          <a:ext cx="8820472" cy="5751348"/>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35496" y="188640"/>
            <a:ext cx="8964488" cy="400110"/>
          </a:xfrm>
          <a:prstGeom prst="rect">
            <a:avLst/>
          </a:prstGeom>
          <a:noFill/>
        </p:spPr>
        <p:txBody>
          <a:bodyPr wrap="square" rtlCol="0">
            <a:spAutoFit/>
          </a:bodyPr>
          <a:lstStyle/>
          <a:p>
            <a:pPr algn="ctr"/>
            <a:r>
              <a:rPr lang="es-ES" sz="2000" b="1" dirty="0" smtClean="0"/>
              <a:t>TOTAL </a:t>
            </a:r>
            <a:r>
              <a:rPr lang="es-ES" sz="2000" b="1" dirty="0"/>
              <a:t>DE </a:t>
            </a:r>
            <a:r>
              <a:rPr lang="es-ES" sz="2000" b="1" dirty="0" smtClean="0"/>
              <a:t>HECTÁREAS </a:t>
            </a:r>
            <a:r>
              <a:rPr lang="es-ES" sz="2000" b="1" dirty="0" smtClean="0">
                <a:solidFill>
                  <a:srgbClr val="FF0000"/>
                </a:solidFill>
              </a:rPr>
              <a:t> E INMUEBLES </a:t>
            </a:r>
            <a:r>
              <a:rPr lang="es-ES" sz="2000" b="1" dirty="0" smtClean="0"/>
              <a:t> </a:t>
            </a:r>
            <a:r>
              <a:rPr lang="es-ES" sz="2000" b="1" dirty="0"/>
              <a:t>A CATASTRAR POR </a:t>
            </a:r>
            <a:r>
              <a:rPr lang="es-ES" sz="2000" b="1" dirty="0" smtClean="0"/>
              <a:t>PROV. (</a:t>
            </a:r>
            <a:r>
              <a:rPr lang="es-ES" sz="2000" b="1" dirty="0"/>
              <a:t>2014-2021</a:t>
            </a:r>
            <a:r>
              <a:rPr lang="es-ES" sz="2000" b="1" dirty="0" smtClean="0"/>
              <a:t>)</a:t>
            </a:r>
            <a:endParaRPr lang="es-ES" sz="2000" b="1" dirty="0"/>
          </a:p>
        </p:txBody>
      </p:sp>
    </p:spTree>
    <p:extLst>
      <p:ext uri="{BB962C8B-B14F-4D97-AF65-F5344CB8AC3E}">
        <p14:creationId xmlns:p14="http://schemas.microsoft.com/office/powerpoint/2010/main" val="3552018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00"/>
                </a:solidFill>
              </a:rPr>
              <a:t>ESQUEMA PARA LA CREACIÓN DEL CATASTRO URBANO</a:t>
            </a:r>
            <a:endParaRPr lang="es-MX" b="1" dirty="0">
              <a:solidFill>
                <a:srgbClr val="FF0000"/>
              </a:solidFill>
            </a:endParaRPr>
          </a:p>
        </p:txBody>
      </p:sp>
      <p:sp>
        <p:nvSpPr>
          <p:cNvPr id="11" name="10 Forma libre"/>
          <p:cNvSpPr/>
          <p:nvPr/>
        </p:nvSpPr>
        <p:spPr>
          <a:xfrm>
            <a:off x="2647760" y="3217339"/>
            <a:ext cx="3560421" cy="1357788"/>
          </a:xfrm>
          <a:custGeom>
            <a:avLst/>
            <a:gdLst>
              <a:gd name="connsiteX0" fmla="*/ 0 w 3560421"/>
              <a:gd name="connsiteY0" fmla="*/ 226303 h 1357788"/>
              <a:gd name="connsiteX1" fmla="*/ 226303 w 3560421"/>
              <a:gd name="connsiteY1" fmla="*/ 0 h 1357788"/>
              <a:gd name="connsiteX2" fmla="*/ 3334118 w 3560421"/>
              <a:gd name="connsiteY2" fmla="*/ 0 h 1357788"/>
              <a:gd name="connsiteX3" fmla="*/ 3560421 w 3560421"/>
              <a:gd name="connsiteY3" fmla="*/ 226303 h 1357788"/>
              <a:gd name="connsiteX4" fmla="*/ 3560421 w 3560421"/>
              <a:gd name="connsiteY4" fmla="*/ 1131485 h 1357788"/>
              <a:gd name="connsiteX5" fmla="*/ 3334118 w 3560421"/>
              <a:gd name="connsiteY5" fmla="*/ 1357788 h 1357788"/>
              <a:gd name="connsiteX6" fmla="*/ 226303 w 3560421"/>
              <a:gd name="connsiteY6" fmla="*/ 1357788 h 1357788"/>
              <a:gd name="connsiteX7" fmla="*/ 0 w 3560421"/>
              <a:gd name="connsiteY7" fmla="*/ 1131485 h 1357788"/>
              <a:gd name="connsiteX8" fmla="*/ 0 w 356042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421" h="1357788">
                <a:moveTo>
                  <a:pt x="0" y="226303"/>
                </a:moveTo>
                <a:cubicBezTo>
                  <a:pt x="0" y="101319"/>
                  <a:pt x="101319" y="0"/>
                  <a:pt x="226303" y="0"/>
                </a:cubicBezTo>
                <a:lnTo>
                  <a:pt x="3334118" y="0"/>
                </a:lnTo>
                <a:cubicBezTo>
                  <a:pt x="3459102" y="0"/>
                  <a:pt x="3560421" y="101319"/>
                  <a:pt x="3560421" y="226303"/>
                </a:cubicBezTo>
                <a:lnTo>
                  <a:pt x="3560421" y="1131485"/>
                </a:lnTo>
                <a:cubicBezTo>
                  <a:pt x="3560421" y="1256469"/>
                  <a:pt x="3459102" y="1357788"/>
                  <a:pt x="3334118" y="1357788"/>
                </a:cubicBezTo>
                <a:lnTo>
                  <a:pt x="226303" y="1357788"/>
                </a:lnTo>
                <a:cubicBezTo>
                  <a:pt x="101319" y="1357788"/>
                  <a:pt x="0" y="1256469"/>
                  <a:pt x="0" y="1131485"/>
                </a:cubicBezTo>
                <a:lnTo>
                  <a:pt x="0" y="22630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2322" tIns="132322" rIns="132322" bIns="132322" numCol="1" spcCol="1270" anchor="ctr" anchorCtr="0">
            <a:noAutofit/>
          </a:bodyPr>
          <a:lstStyle/>
          <a:p>
            <a:pPr algn="ctr" defTabSz="1155700">
              <a:lnSpc>
                <a:spcPct val="90000"/>
              </a:lnSpc>
              <a:spcBef>
                <a:spcPct val="0"/>
              </a:spcBef>
              <a:spcAft>
                <a:spcPct val="35000"/>
              </a:spcAft>
            </a:pPr>
            <a:r>
              <a:rPr lang="es-ES" sz="2600" dirty="0" smtClean="0">
                <a:solidFill>
                  <a:prstClr val="black"/>
                </a:solidFill>
              </a:rPr>
              <a:t>SISTEMA INFORMATIVO CATASTRO URBANO</a:t>
            </a:r>
            <a:endParaRPr lang="es-MX" sz="2600" dirty="0">
              <a:solidFill>
                <a:prstClr val="black"/>
              </a:solidFill>
            </a:endParaRPr>
          </a:p>
        </p:txBody>
      </p:sp>
      <p:sp>
        <p:nvSpPr>
          <p:cNvPr id="13" name="12 Forma libre"/>
          <p:cNvSpPr/>
          <p:nvPr/>
        </p:nvSpPr>
        <p:spPr>
          <a:xfrm>
            <a:off x="3379886" y="1800672"/>
            <a:ext cx="2200227" cy="909718"/>
          </a:xfrm>
          <a:custGeom>
            <a:avLst/>
            <a:gdLst>
              <a:gd name="connsiteX0" fmla="*/ 0 w 2200227"/>
              <a:gd name="connsiteY0" fmla="*/ 151623 h 909718"/>
              <a:gd name="connsiteX1" fmla="*/ 151623 w 2200227"/>
              <a:gd name="connsiteY1" fmla="*/ 0 h 909718"/>
              <a:gd name="connsiteX2" fmla="*/ 2048604 w 2200227"/>
              <a:gd name="connsiteY2" fmla="*/ 0 h 909718"/>
              <a:gd name="connsiteX3" fmla="*/ 2200227 w 2200227"/>
              <a:gd name="connsiteY3" fmla="*/ 151623 h 909718"/>
              <a:gd name="connsiteX4" fmla="*/ 2200227 w 2200227"/>
              <a:gd name="connsiteY4" fmla="*/ 758095 h 909718"/>
              <a:gd name="connsiteX5" fmla="*/ 2048604 w 2200227"/>
              <a:gd name="connsiteY5" fmla="*/ 909718 h 909718"/>
              <a:gd name="connsiteX6" fmla="*/ 151623 w 2200227"/>
              <a:gd name="connsiteY6" fmla="*/ 909718 h 909718"/>
              <a:gd name="connsiteX7" fmla="*/ 0 w 2200227"/>
              <a:gd name="connsiteY7" fmla="*/ 758095 h 909718"/>
              <a:gd name="connsiteX8" fmla="*/ 0 w 2200227"/>
              <a:gd name="connsiteY8" fmla="*/ 151623 h 90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27" h="909718">
                <a:moveTo>
                  <a:pt x="0" y="151623"/>
                </a:moveTo>
                <a:cubicBezTo>
                  <a:pt x="0" y="67884"/>
                  <a:pt x="67884" y="0"/>
                  <a:pt x="151623" y="0"/>
                </a:cubicBezTo>
                <a:lnTo>
                  <a:pt x="2048604" y="0"/>
                </a:lnTo>
                <a:cubicBezTo>
                  <a:pt x="2132343" y="0"/>
                  <a:pt x="2200227" y="67884"/>
                  <a:pt x="2200227" y="151623"/>
                </a:cubicBezTo>
                <a:lnTo>
                  <a:pt x="2200227" y="758095"/>
                </a:lnTo>
                <a:cubicBezTo>
                  <a:pt x="2200227" y="841834"/>
                  <a:pt x="2132343" y="909718"/>
                  <a:pt x="2048604" y="909718"/>
                </a:cubicBezTo>
                <a:lnTo>
                  <a:pt x="151623" y="909718"/>
                </a:lnTo>
                <a:cubicBezTo>
                  <a:pt x="67884" y="909718"/>
                  <a:pt x="0" y="841834"/>
                  <a:pt x="0" y="758095"/>
                </a:cubicBezTo>
                <a:lnTo>
                  <a:pt x="0" y="15162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5369" tIns="105369" rIns="105369" bIns="105369" numCol="1" spcCol="1270" anchor="ctr" anchorCtr="0">
            <a:noAutofit/>
          </a:bodyPr>
          <a:lstStyle/>
          <a:p>
            <a:pPr algn="ctr" defTabSz="1066800">
              <a:lnSpc>
                <a:spcPct val="90000"/>
              </a:lnSpc>
              <a:spcBef>
                <a:spcPct val="0"/>
              </a:spcBef>
              <a:spcAft>
                <a:spcPct val="35000"/>
              </a:spcAft>
            </a:pPr>
            <a:r>
              <a:rPr lang="es-ES" sz="2400" dirty="0" smtClean="0">
                <a:solidFill>
                  <a:prstClr val="black"/>
                </a:solidFill>
              </a:rPr>
              <a:t>CARTOGRAFÍA Y GEOMETRÍA</a:t>
            </a:r>
            <a:endParaRPr lang="es-MX" sz="2400" dirty="0">
              <a:solidFill>
                <a:prstClr val="black"/>
              </a:solidFill>
            </a:endParaRPr>
          </a:p>
        </p:txBody>
      </p:sp>
      <p:sp>
        <p:nvSpPr>
          <p:cNvPr id="15" name="14 Forma libre"/>
          <p:cNvSpPr/>
          <p:nvPr/>
        </p:nvSpPr>
        <p:spPr>
          <a:xfrm>
            <a:off x="5090396" y="5028878"/>
            <a:ext cx="2392587" cy="909718"/>
          </a:xfrm>
          <a:custGeom>
            <a:avLst/>
            <a:gdLst>
              <a:gd name="connsiteX0" fmla="*/ 0 w 2392587"/>
              <a:gd name="connsiteY0" fmla="*/ 151623 h 909718"/>
              <a:gd name="connsiteX1" fmla="*/ 151623 w 2392587"/>
              <a:gd name="connsiteY1" fmla="*/ 0 h 909718"/>
              <a:gd name="connsiteX2" fmla="*/ 2240964 w 2392587"/>
              <a:gd name="connsiteY2" fmla="*/ 0 h 909718"/>
              <a:gd name="connsiteX3" fmla="*/ 2392587 w 2392587"/>
              <a:gd name="connsiteY3" fmla="*/ 151623 h 909718"/>
              <a:gd name="connsiteX4" fmla="*/ 2392587 w 2392587"/>
              <a:gd name="connsiteY4" fmla="*/ 758095 h 909718"/>
              <a:gd name="connsiteX5" fmla="*/ 2240964 w 2392587"/>
              <a:gd name="connsiteY5" fmla="*/ 909718 h 909718"/>
              <a:gd name="connsiteX6" fmla="*/ 151623 w 2392587"/>
              <a:gd name="connsiteY6" fmla="*/ 909718 h 909718"/>
              <a:gd name="connsiteX7" fmla="*/ 0 w 2392587"/>
              <a:gd name="connsiteY7" fmla="*/ 758095 h 909718"/>
              <a:gd name="connsiteX8" fmla="*/ 0 w 2392587"/>
              <a:gd name="connsiteY8" fmla="*/ 151623 h 90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587" h="909718">
                <a:moveTo>
                  <a:pt x="0" y="151623"/>
                </a:moveTo>
                <a:cubicBezTo>
                  <a:pt x="0" y="67884"/>
                  <a:pt x="67884" y="0"/>
                  <a:pt x="151623" y="0"/>
                </a:cubicBezTo>
                <a:lnTo>
                  <a:pt x="2240964" y="0"/>
                </a:lnTo>
                <a:cubicBezTo>
                  <a:pt x="2324703" y="0"/>
                  <a:pt x="2392587" y="67884"/>
                  <a:pt x="2392587" y="151623"/>
                </a:cubicBezTo>
                <a:lnTo>
                  <a:pt x="2392587" y="758095"/>
                </a:lnTo>
                <a:cubicBezTo>
                  <a:pt x="2392587" y="841834"/>
                  <a:pt x="2324703" y="909718"/>
                  <a:pt x="2240964" y="909718"/>
                </a:cubicBezTo>
                <a:lnTo>
                  <a:pt x="151623" y="909718"/>
                </a:lnTo>
                <a:cubicBezTo>
                  <a:pt x="67884" y="909718"/>
                  <a:pt x="0" y="841834"/>
                  <a:pt x="0" y="758095"/>
                </a:cubicBezTo>
                <a:lnTo>
                  <a:pt x="0" y="15162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5369" tIns="105369" rIns="105369" bIns="105369" numCol="1" spcCol="1270" anchor="ctr" anchorCtr="0">
            <a:noAutofit/>
          </a:bodyPr>
          <a:lstStyle/>
          <a:p>
            <a:pPr algn="ctr" defTabSz="1066800">
              <a:lnSpc>
                <a:spcPct val="90000"/>
              </a:lnSpc>
              <a:spcBef>
                <a:spcPct val="0"/>
              </a:spcBef>
              <a:spcAft>
                <a:spcPct val="35000"/>
              </a:spcAft>
            </a:pPr>
            <a:r>
              <a:rPr lang="es-ES" sz="2400" dirty="0" smtClean="0">
                <a:solidFill>
                  <a:prstClr val="black"/>
                </a:solidFill>
              </a:rPr>
              <a:t>EXPEDIENTES INMUEBLES</a:t>
            </a:r>
            <a:endParaRPr lang="es-MX" sz="2400" dirty="0">
              <a:solidFill>
                <a:prstClr val="black"/>
              </a:solidFill>
            </a:endParaRPr>
          </a:p>
        </p:txBody>
      </p:sp>
      <p:sp>
        <p:nvSpPr>
          <p:cNvPr id="17" name="16 Forma libre"/>
          <p:cNvSpPr/>
          <p:nvPr/>
        </p:nvSpPr>
        <p:spPr>
          <a:xfrm>
            <a:off x="1661016" y="4994943"/>
            <a:ext cx="2024587" cy="935454"/>
          </a:xfrm>
          <a:custGeom>
            <a:avLst/>
            <a:gdLst>
              <a:gd name="connsiteX0" fmla="*/ 0 w 2024587"/>
              <a:gd name="connsiteY0" fmla="*/ 155912 h 935454"/>
              <a:gd name="connsiteX1" fmla="*/ 155912 w 2024587"/>
              <a:gd name="connsiteY1" fmla="*/ 0 h 935454"/>
              <a:gd name="connsiteX2" fmla="*/ 1868675 w 2024587"/>
              <a:gd name="connsiteY2" fmla="*/ 0 h 935454"/>
              <a:gd name="connsiteX3" fmla="*/ 2024587 w 2024587"/>
              <a:gd name="connsiteY3" fmla="*/ 155912 h 935454"/>
              <a:gd name="connsiteX4" fmla="*/ 2024587 w 2024587"/>
              <a:gd name="connsiteY4" fmla="*/ 779542 h 935454"/>
              <a:gd name="connsiteX5" fmla="*/ 1868675 w 2024587"/>
              <a:gd name="connsiteY5" fmla="*/ 935454 h 935454"/>
              <a:gd name="connsiteX6" fmla="*/ 155912 w 2024587"/>
              <a:gd name="connsiteY6" fmla="*/ 935454 h 935454"/>
              <a:gd name="connsiteX7" fmla="*/ 0 w 2024587"/>
              <a:gd name="connsiteY7" fmla="*/ 779542 h 935454"/>
              <a:gd name="connsiteX8" fmla="*/ 0 w 2024587"/>
              <a:gd name="connsiteY8" fmla="*/ 155912 h 9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587" h="935454">
                <a:moveTo>
                  <a:pt x="0" y="155912"/>
                </a:moveTo>
                <a:cubicBezTo>
                  <a:pt x="0" y="69804"/>
                  <a:pt x="69804" y="0"/>
                  <a:pt x="155912" y="0"/>
                </a:cubicBezTo>
                <a:lnTo>
                  <a:pt x="1868675" y="0"/>
                </a:lnTo>
                <a:cubicBezTo>
                  <a:pt x="1954783" y="0"/>
                  <a:pt x="2024587" y="69804"/>
                  <a:pt x="2024587" y="155912"/>
                </a:cubicBezTo>
                <a:lnTo>
                  <a:pt x="2024587" y="779542"/>
                </a:lnTo>
                <a:cubicBezTo>
                  <a:pt x="2024587" y="865650"/>
                  <a:pt x="1954783" y="935454"/>
                  <a:pt x="1868675" y="935454"/>
                </a:cubicBezTo>
                <a:lnTo>
                  <a:pt x="155912" y="935454"/>
                </a:lnTo>
                <a:cubicBezTo>
                  <a:pt x="69804" y="935454"/>
                  <a:pt x="0" y="865650"/>
                  <a:pt x="0" y="779542"/>
                </a:cubicBezTo>
                <a:lnTo>
                  <a:pt x="0" y="15591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1545" tIns="101545" rIns="101545" bIns="101545" numCol="1" spcCol="1270" anchor="ctr" anchorCtr="0">
            <a:noAutofit/>
          </a:bodyPr>
          <a:lstStyle/>
          <a:p>
            <a:pPr algn="ctr" defTabSz="977900">
              <a:lnSpc>
                <a:spcPct val="90000"/>
              </a:lnSpc>
              <a:spcBef>
                <a:spcPct val="0"/>
              </a:spcBef>
              <a:spcAft>
                <a:spcPct val="35000"/>
              </a:spcAft>
            </a:pPr>
            <a:r>
              <a:rPr lang="es-ES" sz="2200" dirty="0" smtClean="0">
                <a:solidFill>
                  <a:prstClr val="black"/>
                </a:solidFill>
              </a:rPr>
              <a:t>INVESTIGACIÓN CATASTRAL</a:t>
            </a:r>
            <a:endParaRPr lang="es-MX" sz="2200" dirty="0">
              <a:solidFill>
                <a:prstClr val="black"/>
              </a:solidFill>
            </a:endParaRPr>
          </a:p>
        </p:txBody>
      </p:sp>
      <p:sp>
        <p:nvSpPr>
          <p:cNvPr id="3" name="2 Flecha derecha"/>
          <p:cNvSpPr/>
          <p:nvPr/>
        </p:nvSpPr>
        <p:spPr>
          <a:xfrm rot="19204085">
            <a:off x="3249013" y="4636671"/>
            <a:ext cx="460963" cy="276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 name="4 Flecha derecha"/>
          <p:cNvSpPr/>
          <p:nvPr/>
        </p:nvSpPr>
        <p:spPr>
          <a:xfrm rot="12994844">
            <a:off x="5340138" y="4636750"/>
            <a:ext cx="479949" cy="276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Flecha derecha"/>
          <p:cNvSpPr/>
          <p:nvPr/>
        </p:nvSpPr>
        <p:spPr>
          <a:xfrm rot="5400000">
            <a:off x="4240777" y="2834102"/>
            <a:ext cx="47844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4" name="3 CuadroTexto"/>
          <p:cNvSpPr txBox="1"/>
          <p:nvPr/>
        </p:nvSpPr>
        <p:spPr>
          <a:xfrm>
            <a:off x="5868143" y="1988840"/>
            <a:ext cx="2320769" cy="584775"/>
          </a:xfrm>
          <a:prstGeom prst="rect">
            <a:avLst/>
          </a:prstGeom>
          <a:noFill/>
        </p:spPr>
        <p:txBody>
          <a:bodyPr wrap="square" rtlCol="0">
            <a:spAutoFit/>
          </a:bodyPr>
          <a:lstStyle/>
          <a:p>
            <a:r>
              <a:rPr lang="es-ES" sz="1600" dirty="0" smtClean="0">
                <a:solidFill>
                  <a:prstClr val="black"/>
                </a:solidFill>
                <a:latin typeface="Arial Narrow" pitchFamily="34" charset="0"/>
              </a:rPr>
              <a:t>Empresas especializadas en Geodesia y Cartografía</a:t>
            </a:r>
            <a:endParaRPr lang="es-MX" sz="1600" dirty="0">
              <a:solidFill>
                <a:prstClr val="black"/>
              </a:solidFill>
              <a:latin typeface="Arial Narrow" pitchFamily="34" charset="0"/>
            </a:endParaRPr>
          </a:p>
        </p:txBody>
      </p:sp>
      <p:sp>
        <p:nvSpPr>
          <p:cNvPr id="8" name="7 CuadroTexto"/>
          <p:cNvSpPr txBox="1"/>
          <p:nvPr/>
        </p:nvSpPr>
        <p:spPr>
          <a:xfrm>
            <a:off x="500744" y="4300079"/>
            <a:ext cx="1080120" cy="1600438"/>
          </a:xfrm>
          <a:prstGeom prst="rect">
            <a:avLst/>
          </a:prstGeom>
          <a:noFill/>
        </p:spPr>
        <p:txBody>
          <a:bodyPr wrap="square" rtlCol="0">
            <a:spAutoFit/>
          </a:bodyPr>
          <a:lstStyle/>
          <a:p>
            <a:r>
              <a:rPr lang="es-ES" sz="1400" dirty="0" smtClean="0">
                <a:solidFill>
                  <a:prstClr val="black"/>
                </a:solidFill>
                <a:latin typeface="Arial Narrow" pitchFamily="34" charset="0"/>
              </a:rPr>
              <a:t>Especialistas Catastro DMPF. Personal contratado de empresas u otros.</a:t>
            </a:r>
            <a:endParaRPr lang="es-MX" sz="1400" dirty="0">
              <a:solidFill>
                <a:prstClr val="black"/>
              </a:solidFill>
              <a:latin typeface="Arial Narrow" pitchFamily="34" charset="0"/>
            </a:endParaRPr>
          </a:p>
        </p:txBody>
      </p:sp>
      <p:sp>
        <p:nvSpPr>
          <p:cNvPr id="9" name="8 CuadroTexto"/>
          <p:cNvSpPr txBox="1"/>
          <p:nvPr/>
        </p:nvSpPr>
        <p:spPr>
          <a:xfrm>
            <a:off x="6372199" y="3004841"/>
            <a:ext cx="1816713" cy="1815882"/>
          </a:xfrm>
          <a:prstGeom prst="rect">
            <a:avLst/>
          </a:prstGeom>
          <a:noFill/>
        </p:spPr>
        <p:txBody>
          <a:bodyPr wrap="square" rtlCol="0">
            <a:spAutoFit/>
          </a:bodyPr>
          <a:lstStyle/>
          <a:p>
            <a:r>
              <a:rPr lang="es-ES" sz="1600" dirty="0" smtClean="0">
                <a:solidFill>
                  <a:prstClr val="black"/>
                </a:solidFill>
                <a:latin typeface="Arial Narrow" pitchFamily="34" charset="0"/>
              </a:rPr>
              <a:t>Empresas contratadas por los CAP a propuesta de la DPPF y Departamentos (secciones) del IPF en los municipios.</a:t>
            </a:r>
            <a:endParaRPr lang="es-MX" sz="1600" dirty="0">
              <a:solidFill>
                <a:prstClr val="black"/>
              </a:solidFill>
              <a:latin typeface="Arial Narrow" pitchFamily="34" charset="0"/>
            </a:endParaRPr>
          </a:p>
        </p:txBody>
      </p:sp>
    </p:spTree>
    <p:extLst>
      <p:ext uri="{BB962C8B-B14F-4D97-AF65-F5344CB8AC3E}">
        <p14:creationId xmlns:p14="http://schemas.microsoft.com/office/powerpoint/2010/main" val="1458577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
                                            <p:txEl>
                                              <p:pRg st="0" end="0"/>
                                            </p:txEl>
                                          </p:spTgt>
                                        </p:tgtEl>
                                        <p:attrNameLst>
                                          <p:attrName>style.visibility</p:attrName>
                                        </p:attrNameLst>
                                      </p:cBhvr>
                                      <p:to>
                                        <p:strVal val="visible"/>
                                      </p:to>
                                    </p:se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2750"/>
                            </p:stCondLst>
                            <p:childTnLst>
                              <p:par>
                                <p:cTn id="24" presetID="2" presetClass="entr" presetSubtype="1" fill="hold" grpId="0" nodeType="afterEffect">
                                  <p:stCondLst>
                                    <p:cond delay="5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5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par>
                          <p:cTn id="38" fill="hold">
                            <p:stCondLst>
                              <p:cond delay="75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1250"/>
                            </p:stCondLst>
                            <p:childTnLst>
                              <p:par>
                                <p:cTn id="44" presetID="2" presetClass="entr" presetSubtype="4" fill="hold" grpId="0" nodeType="afterEffect">
                                  <p:stCondLst>
                                    <p:cond delay="25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50" fill="hold"/>
                                        <p:tgtEl>
                                          <p:spTgt spid="3"/>
                                        </p:tgtEl>
                                        <p:attrNameLst>
                                          <p:attrName>ppt_x</p:attrName>
                                        </p:attrNameLst>
                                      </p:cBhvr>
                                      <p:tavLst>
                                        <p:tav tm="0">
                                          <p:val>
                                            <p:strVal val="#ppt_x"/>
                                          </p:val>
                                        </p:tav>
                                        <p:tav tm="100000">
                                          <p:val>
                                            <p:strVal val="#ppt_x"/>
                                          </p:val>
                                        </p:tav>
                                      </p:tavLst>
                                    </p:anim>
                                    <p:anim calcmode="lin" valueType="num">
                                      <p:cBhvr additive="base">
                                        <p:cTn id="47" dur="550" fill="hold"/>
                                        <p:tgtEl>
                                          <p:spTgt spid="3"/>
                                        </p:tgtEl>
                                        <p:attrNameLst>
                                          <p:attrName>ppt_y</p:attrName>
                                        </p:attrNameLst>
                                      </p:cBhvr>
                                      <p:tavLst>
                                        <p:tav tm="0">
                                          <p:val>
                                            <p:strVal val="1+#ppt_h/2"/>
                                          </p:val>
                                        </p:tav>
                                        <p:tav tm="100000">
                                          <p:val>
                                            <p:strVal val="#ppt_y"/>
                                          </p:val>
                                        </p:tav>
                                      </p:tavLst>
                                    </p:anim>
                                  </p:childTnLst>
                                </p:cTn>
                              </p:par>
                            </p:childTnLst>
                          </p:cTn>
                        </p:par>
                        <p:par>
                          <p:cTn id="48" fill="hold">
                            <p:stCondLst>
                              <p:cond delay="2050"/>
                            </p:stCondLst>
                            <p:childTnLst>
                              <p:par>
                                <p:cTn id="49" presetID="2" presetClass="entr" presetSubtype="4" fill="hold" grpId="0" nodeType="afterEffect">
                                  <p:stCondLst>
                                    <p:cond delay="75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allAtOnce"/>
      <p:bldP spid="13" grpId="0" animBg="1"/>
      <p:bldP spid="15" grpId="0" animBg="1"/>
      <p:bldP spid="17" grpId="0" animBg="1"/>
      <p:bldP spid="3" grpId="0" animBg="1"/>
      <p:bldP spid="5" grpId="0" animBg="1"/>
      <p:bldP spid="7" grpId="0" animBg="1"/>
      <p:bldP spid="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1880" y="852265"/>
            <a:ext cx="5508104" cy="4555093"/>
          </a:xfrm>
          <a:prstGeom prst="rect">
            <a:avLst/>
          </a:prstGeom>
        </p:spPr>
        <p:txBody>
          <a:bodyPr wrap="square">
            <a:spAutoFit/>
          </a:bodyPr>
          <a:lstStyle/>
          <a:p>
            <a:pPr algn="just"/>
            <a:r>
              <a:rPr lang="es-ES_tradnl" sz="2900" b="1" dirty="0" smtClean="0"/>
              <a:t>Entre las tecnologías a emplear, además de las convencionales, se contempla el levantamiento aéreo con aviones sin piloto, restitución fotogramétrica o procesamiento automatizado de los modelos digitales de elevación y confección de </a:t>
            </a:r>
            <a:r>
              <a:rPr lang="es-ES_tradnl" sz="2900" b="1" dirty="0" err="1" smtClean="0"/>
              <a:t>ortofotoplanos</a:t>
            </a:r>
            <a:r>
              <a:rPr lang="es-ES_tradnl" sz="2900" b="1" dirty="0" smtClean="0"/>
              <a:t>, así como la compilación y edición final de la cartografía catastral.</a:t>
            </a:r>
            <a:r>
              <a:rPr lang="es-ES" sz="2900" b="1" dirty="0" smtClean="0"/>
              <a:t> </a:t>
            </a:r>
            <a:endParaRPr lang="es-ES" sz="2900"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57" y="958416"/>
            <a:ext cx="2987823" cy="434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71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0" y="0"/>
            <a:ext cx="9144000" cy="6858000"/>
          </a:xfrm>
          <a:prstGeom prst="rect">
            <a:avLst/>
          </a:prstGeom>
        </p:spPr>
      </p:pic>
      <p:cxnSp>
        <p:nvCxnSpPr>
          <p:cNvPr id="6" name="5 Conector recto de flecha"/>
          <p:cNvCxnSpPr/>
          <p:nvPr/>
        </p:nvCxnSpPr>
        <p:spPr>
          <a:xfrm flipH="1">
            <a:off x="1331640" y="260648"/>
            <a:ext cx="4536504" cy="19442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6143636" y="785794"/>
            <a:ext cx="57150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6143636" y="1069958"/>
            <a:ext cx="57150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6072198" y="1641462"/>
            <a:ext cx="64294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000760" y="3784602"/>
            <a:ext cx="64294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072198" y="4070354"/>
            <a:ext cx="64294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000760" y="4357694"/>
            <a:ext cx="71438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0985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1000"/>
                                        <p:tgtEl>
                                          <p:spTgt spid="6"/>
                                        </p:tgtEl>
                                      </p:cBhvr>
                                    </p:animEffect>
                                  </p:childTnLst>
                                </p:cTn>
                              </p:par>
                            </p:childTnLst>
                          </p:cTn>
                        </p:par>
                        <p:par>
                          <p:cTn id="12" fill="hold">
                            <p:stCondLst>
                              <p:cond delay="2000"/>
                            </p:stCondLst>
                            <p:childTnLst>
                              <p:par>
                                <p:cTn id="13" presetID="18" presetClass="entr" presetSubtype="6"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500"/>
                                        <p:tgtEl>
                                          <p:spTgt spid="7"/>
                                        </p:tgtEl>
                                      </p:cBhvr>
                                    </p:animEffect>
                                  </p:childTnLst>
                                </p:cTn>
                              </p:par>
                              <p:par>
                                <p:cTn id="16" presetID="18" presetClass="entr" presetSubtype="6"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strips(downRight)">
                                      <p:cBhvr>
                                        <p:cTn id="18" dur="1000"/>
                                        <p:tgtEl>
                                          <p:spTgt spid="12"/>
                                        </p:tgtEl>
                                      </p:cBhvr>
                                    </p:animEffect>
                                  </p:childTnLst>
                                </p:cTn>
                              </p:par>
                              <p:par>
                                <p:cTn id="19" presetID="18" presetClass="entr" presetSubtype="6" fill="hold"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strips(downRight)">
                                      <p:cBhvr>
                                        <p:cTn id="21" dur="1000"/>
                                        <p:tgtEl>
                                          <p:spTgt spid="13"/>
                                        </p:tgtEl>
                                      </p:cBhvr>
                                    </p:animEffect>
                                  </p:childTnLst>
                                </p:cTn>
                              </p:par>
                              <p:par>
                                <p:cTn id="22" presetID="18" presetClass="entr" presetSubtype="6" fill="hold"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strips(downRight)">
                                      <p:cBhvr>
                                        <p:cTn id="24" dur="1000"/>
                                        <p:tgtEl>
                                          <p:spTgt spid="15"/>
                                        </p:tgtEl>
                                      </p:cBhvr>
                                    </p:animEffect>
                                  </p:childTnLst>
                                </p:cTn>
                              </p:par>
                              <p:par>
                                <p:cTn id="25" presetID="18" presetClass="entr" presetSubtype="6" fill="hold"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par>
                                <p:cTn id="28" presetID="18" presetClass="entr" presetSubtype="6" fill="hold" nodeType="with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strips(downRight)">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b="1" dirty="0" smtClean="0">
                <a:solidFill>
                  <a:srgbClr val="FF0000"/>
                </a:solidFill>
              </a:rPr>
              <a:t>EVOLUCIÓN DEL CATASTRO EN CUBA</a:t>
            </a:r>
            <a:endParaRPr lang="es-MX" b="1" dirty="0">
              <a:solidFill>
                <a:srgbClr val="FF0000"/>
              </a:solidFill>
            </a:endParaRPr>
          </a:p>
        </p:txBody>
      </p:sp>
      <p:sp>
        <p:nvSpPr>
          <p:cNvPr id="3" name="2 Rectángulo"/>
          <p:cNvSpPr/>
          <p:nvPr/>
        </p:nvSpPr>
        <p:spPr>
          <a:xfrm>
            <a:off x="467544" y="1038672"/>
            <a:ext cx="8280920" cy="5555367"/>
          </a:xfrm>
          <a:prstGeom prst="rect">
            <a:avLst/>
          </a:prstGeom>
        </p:spPr>
        <p:txBody>
          <a:bodyPr wrap="square">
            <a:spAutoFit/>
          </a:bodyPr>
          <a:lstStyle/>
          <a:p>
            <a:pPr algn="just">
              <a:spcAft>
                <a:spcPts val="1000"/>
              </a:spcAft>
            </a:pPr>
            <a:r>
              <a:rPr lang="es-ES" sz="2200" dirty="0">
                <a:latin typeface="Arial Narrow" pitchFamily="34" charset="0"/>
              </a:rPr>
              <a:t>La preocupación por la necesidad de utilizar el Catastro como fuente de información básica sobre el uso y la tenencia de la tierra y para el cobro de los tributos de los bienes inmuebles en el país, deviene desde la época colonial, sin embargo, transcurrida la primera mitad del siglo pasado, solo se contaba con los planos y registros precatastrales de unos pocos municipios habaneros</a:t>
            </a:r>
          </a:p>
          <a:p>
            <a:pPr algn="just">
              <a:spcAft>
                <a:spcPts val="1000"/>
              </a:spcAft>
            </a:pPr>
            <a:r>
              <a:rPr lang="es-ES" sz="2200" dirty="0">
                <a:latin typeface="Arial Narrow" pitchFamily="34" charset="0"/>
              </a:rPr>
              <a:t>No es hasta 1955 que se inician las primeras tareas catastrales y al triunfo de la Revolución </a:t>
            </a:r>
            <a:r>
              <a:rPr lang="es-ES" sz="2200" dirty="0" smtClean="0">
                <a:latin typeface="Arial Narrow" pitchFamily="34" charset="0"/>
              </a:rPr>
              <a:t>se </a:t>
            </a:r>
            <a:r>
              <a:rPr lang="es-ES" sz="2200" dirty="0">
                <a:latin typeface="Arial Narrow" pitchFamily="34" charset="0"/>
              </a:rPr>
              <a:t>habían hecho algunos pequeños levantamientos catastrales en zonas tabacaleras y otras de poca trascendencia.</a:t>
            </a:r>
          </a:p>
          <a:p>
            <a:pPr algn="just">
              <a:spcAft>
                <a:spcPts val="1000"/>
              </a:spcAft>
            </a:pPr>
            <a:r>
              <a:rPr lang="es-ES" sz="2200" dirty="0">
                <a:latin typeface="Arial Narrow" pitchFamily="34" charset="0"/>
              </a:rPr>
              <a:t>Hasta 1962 se realizaron trabajos catastrales aunque no con el rigor técnico necesario en aproximadamente el 50% del país debido a la necesidad de deslindar y ubicar las tierras agrícolas, sobre las cuales se otorgaron los títulos que disponía la Ley de Reforma Agraria</a:t>
            </a:r>
            <a:r>
              <a:rPr lang="es-ES" sz="2200" dirty="0" smtClean="0">
                <a:latin typeface="Arial Narrow" pitchFamily="34" charset="0"/>
              </a:rPr>
              <a:t>.</a:t>
            </a:r>
            <a:r>
              <a:rPr lang="es-ES" sz="2200" dirty="0">
                <a:latin typeface="Arial Narrow" pitchFamily="34" charset="0"/>
              </a:rPr>
              <a:t> </a:t>
            </a:r>
          </a:p>
          <a:p>
            <a:pPr algn="just">
              <a:spcAft>
                <a:spcPts val="1000"/>
              </a:spcAft>
            </a:pPr>
            <a:r>
              <a:rPr lang="es-ES" sz="2200" dirty="0">
                <a:latin typeface="Arial Narrow" pitchFamily="34" charset="0"/>
              </a:rPr>
              <a:t>Mediante la Ley No. 1214, de fecha 19 de julio de 1967, se creó el Instituto Cubano de Geodesia y </a:t>
            </a:r>
            <a:r>
              <a:rPr lang="es-ES" sz="2200" dirty="0" smtClean="0">
                <a:latin typeface="Arial Narrow" pitchFamily="34" charset="0"/>
              </a:rPr>
              <a:t>Cartografía, </a:t>
            </a:r>
            <a:r>
              <a:rPr lang="es-ES" sz="2200" dirty="0">
                <a:latin typeface="Arial Narrow" pitchFamily="34" charset="0"/>
              </a:rPr>
              <a:t>asignándole entre sus funciones las tareas catastrales.</a:t>
            </a:r>
          </a:p>
        </p:txBody>
      </p:sp>
    </p:spTree>
    <p:extLst>
      <p:ext uri="{BB962C8B-B14F-4D97-AF65-F5344CB8AC3E}">
        <p14:creationId xmlns:p14="http://schemas.microsoft.com/office/powerpoint/2010/main" val="427576458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600" b="1" dirty="0" smtClean="0">
                <a:solidFill>
                  <a:srgbClr val="FF0000"/>
                </a:solidFill>
              </a:rPr>
              <a:t>CATASTRO URBANO</a:t>
            </a:r>
            <a:endParaRPr lang="es-ES" sz="3600" b="1" dirty="0">
              <a:solidFill>
                <a:srgbClr val="FF0000"/>
              </a:solidFill>
            </a:endParaRPr>
          </a:p>
        </p:txBody>
      </p:sp>
      <p:sp>
        <p:nvSpPr>
          <p:cNvPr id="4" name="3 Marcador de contenido"/>
          <p:cNvSpPr>
            <a:spLocks noGrp="1"/>
          </p:cNvSpPr>
          <p:nvPr>
            <p:ph idx="1"/>
          </p:nvPr>
        </p:nvSpPr>
        <p:spPr>
          <a:xfrm>
            <a:off x="457200" y="1124744"/>
            <a:ext cx="8229600" cy="5328592"/>
          </a:xfrm>
        </p:spPr>
        <p:txBody>
          <a:bodyPr>
            <a:normAutofit fontScale="70000" lnSpcReduction="20000"/>
          </a:bodyPr>
          <a:lstStyle/>
          <a:p>
            <a:pPr marL="0" indent="0">
              <a:lnSpc>
                <a:spcPct val="120000"/>
              </a:lnSpc>
              <a:buNone/>
            </a:pPr>
            <a:r>
              <a:rPr lang="es-ES_tradnl" dirty="0"/>
              <a:t>El mantenimiento del catastro conlleva la información y declaración por las personas naturales y jurídicas de los cambios físicos, y jurídicos que se produzcan en los bienes inmuebles. En el Decreto Ley 322 del 31 de julio de 2014, Modificativo de la Ley No.65 “Ley General de la Vivienda” que entró en vigor el 5 de enero del 2015, en el artículo 145 se le asignan funciones al Sistema de la Planificación Física, que requerirán del empleo de la información catastral y a su vez permitirá su mantenimiento. Los trámites para el otorgamiento de licencias de construcción, autorizaciones de obras y certificados de habitables; para la asignación de terrenos estatales a las personas naturales que los soliciten para construir viviendas según las prioridades que establezca el Estado; los dictámenes técnicos para la descripción y tasación de viviendas, la certificación de medidas y linderos, el traspaso de solares yermos y azoteas, así como el ejercicio del derecho de tanteo a favor del Estado.</a:t>
            </a:r>
            <a:endParaRPr lang="es-ES" dirty="0"/>
          </a:p>
          <a:p>
            <a:pPr marL="0" indent="0">
              <a:lnSpc>
                <a:spcPct val="120000"/>
              </a:lnSpc>
              <a:buNone/>
            </a:pPr>
            <a:endParaRPr lang="es-ES" dirty="0"/>
          </a:p>
        </p:txBody>
      </p:sp>
    </p:spTree>
    <p:extLst>
      <p:ext uri="{BB962C8B-B14F-4D97-AF65-F5344CB8AC3E}">
        <p14:creationId xmlns:p14="http://schemas.microsoft.com/office/powerpoint/2010/main" val="959375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600" b="1" dirty="0" smtClean="0">
                <a:solidFill>
                  <a:srgbClr val="FF0000"/>
                </a:solidFill>
              </a:rPr>
              <a:t>CATASTRO RURAL Y SIG</a:t>
            </a:r>
            <a:endParaRPr lang="es-ES" sz="3600" b="1" dirty="0">
              <a:solidFill>
                <a:srgbClr val="FF0000"/>
              </a:solidFill>
            </a:endParaRPr>
          </a:p>
        </p:txBody>
      </p:sp>
      <p:sp>
        <p:nvSpPr>
          <p:cNvPr id="3" name="2 Marcador de contenido"/>
          <p:cNvSpPr>
            <a:spLocks noGrp="1"/>
          </p:cNvSpPr>
          <p:nvPr>
            <p:ph idx="1"/>
          </p:nvPr>
        </p:nvSpPr>
        <p:spPr/>
        <p:txBody>
          <a:bodyPr>
            <a:normAutofit fontScale="77500" lnSpcReduction="20000"/>
          </a:bodyPr>
          <a:lstStyle/>
          <a:p>
            <a:r>
              <a:rPr lang="es-ES_tradnl" dirty="0"/>
              <a:t>En cuanto al Catastro Rural la tarea fundamental hasta el 2017 es lograr su actualización, dada la entrega de tierras ociosas estatales a usufructuarios que se viene produciendo desde el 2008 y que comprende 58 000 km</a:t>
            </a:r>
            <a:r>
              <a:rPr lang="es-ES_tradnl" baseline="30000" dirty="0"/>
              <a:t>2</a:t>
            </a:r>
            <a:r>
              <a:rPr lang="es-ES_tradnl" dirty="0"/>
              <a:t>. Hay dos provincias, Pinar del Río y Villa Clara, donde ya se concluyó esta actividad.</a:t>
            </a:r>
            <a:endParaRPr lang="es-ES" dirty="0"/>
          </a:p>
          <a:p>
            <a:r>
              <a:rPr lang="es-ES_tradnl" dirty="0"/>
              <a:t>La renovación catastral se realizará hasta el 2022 en aquellos municipios donde el estudio que se realiza arroje pérdida de precisión en los datos catastrales.</a:t>
            </a:r>
            <a:endParaRPr lang="es-ES" dirty="0"/>
          </a:p>
          <a:p>
            <a:r>
              <a:rPr lang="es-ES_tradnl" dirty="0"/>
              <a:t>Aunque existe un </a:t>
            </a:r>
            <a:r>
              <a:rPr lang="es-ES" dirty="0"/>
              <a:t>Sistema de Información Geográfica del Catastro se requiere perfeccionarlo de manera que permita la gestión del suelo y la interrelación con los registros públicos.</a:t>
            </a:r>
          </a:p>
          <a:p>
            <a:endParaRPr lang="es-ES" dirty="0"/>
          </a:p>
        </p:txBody>
      </p:sp>
    </p:spTree>
    <p:extLst>
      <p:ext uri="{BB962C8B-B14F-4D97-AF65-F5344CB8AC3E}">
        <p14:creationId xmlns:p14="http://schemas.microsoft.com/office/powerpoint/2010/main" val="1110851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00"/>
                </a:solidFill>
              </a:rPr>
              <a:t>DECRETO LEY 332/15</a:t>
            </a:r>
            <a:endParaRPr lang="es-ES" b="1" dirty="0">
              <a:solidFill>
                <a:srgbClr val="FF0000"/>
              </a:solidFill>
            </a:endParaRPr>
          </a:p>
        </p:txBody>
      </p:sp>
      <p:sp>
        <p:nvSpPr>
          <p:cNvPr id="4" name="3 Marcador de contenido"/>
          <p:cNvSpPr>
            <a:spLocks noGrp="1"/>
          </p:cNvSpPr>
          <p:nvPr>
            <p:ph idx="1"/>
          </p:nvPr>
        </p:nvSpPr>
        <p:spPr/>
        <p:txBody>
          <a:bodyPr>
            <a:normAutofit fontScale="85000" lnSpcReduction="10000"/>
          </a:bodyPr>
          <a:lstStyle/>
          <a:p>
            <a:pPr marL="0" indent="0">
              <a:buNone/>
            </a:pPr>
            <a:r>
              <a:rPr lang="es-ES" dirty="0" smtClean="0"/>
              <a:t>Establece:</a:t>
            </a:r>
          </a:p>
          <a:p>
            <a:pPr lvl="0"/>
            <a:r>
              <a:rPr lang="es-ES_tradnl" dirty="0"/>
              <a:t>La obligación de las entidades que realicen proyectos para ejecutar trabajos catastrales de obtener una Licencia del IPF y la obligación de entregar los datos catastrales que se obtengan.</a:t>
            </a:r>
            <a:endParaRPr lang="es-ES" dirty="0"/>
          </a:p>
          <a:p>
            <a:pPr lvl="0"/>
            <a:r>
              <a:rPr lang="es-ES_tradnl" dirty="0"/>
              <a:t>La obligación de la Oficina Nacional de Estadística e Información (ONEI) de tributar los datos relativos a las viviendas que se obtengan en los censos.</a:t>
            </a:r>
            <a:endParaRPr lang="es-ES" dirty="0"/>
          </a:p>
          <a:p>
            <a:pPr lvl="0"/>
            <a:r>
              <a:rPr lang="es-ES_tradnl" dirty="0"/>
              <a:t>La entrega por el IPF a la ONEI anualmente de los datos catastrales sobre el uso y titularidad de la tierra para su procesamiento y publicación oficial.</a:t>
            </a:r>
            <a:endParaRPr lang="es-ES" dirty="0"/>
          </a:p>
          <a:p>
            <a:endParaRPr lang="es-ES" dirty="0"/>
          </a:p>
        </p:txBody>
      </p:sp>
    </p:spTree>
    <p:extLst>
      <p:ext uri="{BB962C8B-B14F-4D97-AF65-F5344CB8AC3E}">
        <p14:creationId xmlns:p14="http://schemas.microsoft.com/office/powerpoint/2010/main" val="41913927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277"/>
            <a:ext cx="8229600" cy="1143000"/>
          </a:xfrm>
        </p:spPr>
        <p:txBody>
          <a:bodyPr>
            <a:normAutofit fontScale="90000"/>
          </a:bodyPr>
          <a:lstStyle/>
          <a:p>
            <a:r>
              <a:rPr lang="es-US" b="1" dirty="0">
                <a:solidFill>
                  <a:srgbClr val="FF0000"/>
                </a:solidFill>
              </a:rPr>
              <a:t>COMISIÓN NACIONAL DE CATASTRO</a:t>
            </a:r>
            <a:endParaRPr lang="es-ES" dirty="0"/>
          </a:p>
        </p:txBody>
      </p:sp>
      <p:graphicFrame>
        <p:nvGraphicFramePr>
          <p:cNvPr id="4" name="3 Diagrama"/>
          <p:cNvGraphicFramePr/>
          <p:nvPr>
            <p:extLst>
              <p:ext uri="{D42A27DB-BD31-4B8C-83A1-F6EECF244321}">
                <p14:modId xmlns:p14="http://schemas.microsoft.com/office/powerpoint/2010/main" val="1162115979"/>
              </p:ext>
            </p:extLst>
          </p:nvPr>
        </p:nvGraphicFramePr>
        <p:xfrm>
          <a:off x="467544" y="1196752"/>
          <a:ext cx="820891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235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00"/>
                </a:solidFill>
              </a:rPr>
              <a:t>DECRETO LEY 332/15</a:t>
            </a:r>
            <a:endParaRPr lang="es-ES" b="1" dirty="0">
              <a:solidFill>
                <a:srgbClr val="FF0000"/>
              </a:solidFill>
            </a:endParaRPr>
          </a:p>
        </p:txBody>
      </p:sp>
      <p:sp>
        <p:nvSpPr>
          <p:cNvPr id="4" name="3 Marcador de contenido"/>
          <p:cNvSpPr>
            <a:spLocks noGrp="1"/>
          </p:cNvSpPr>
          <p:nvPr>
            <p:ph idx="1"/>
          </p:nvPr>
        </p:nvSpPr>
        <p:spPr>
          <a:xfrm>
            <a:off x="457200" y="1268760"/>
            <a:ext cx="8229600" cy="4857403"/>
          </a:xfrm>
        </p:spPr>
        <p:txBody>
          <a:bodyPr>
            <a:normAutofit fontScale="70000" lnSpcReduction="20000"/>
          </a:bodyPr>
          <a:lstStyle/>
          <a:p>
            <a:pPr marL="0" indent="0">
              <a:buNone/>
            </a:pPr>
            <a:endParaRPr lang="es-ES" dirty="0" smtClean="0"/>
          </a:p>
          <a:p>
            <a:pPr lvl="0"/>
            <a:r>
              <a:rPr lang="es-ES_tradnl" dirty="0"/>
              <a:t>Se dispone que el Presidente del IPF de conjunto con los ministros de Finanzas y Precios, Justicia y la Agricultura establece los indicadores para la determinación del valor catastral.</a:t>
            </a:r>
            <a:endParaRPr lang="es-ES" dirty="0"/>
          </a:p>
          <a:p>
            <a:pPr lvl="0"/>
            <a:r>
              <a:rPr lang="es-ES_tradnl" dirty="0"/>
              <a:t>Otorga al Ministro de Finanzas y Precios la facultad de establecer las normas que regulen el pago de la certificación catastral por las personas naturales y jurídicas.</a:t>
            </a:r>
            <a:endParaRPr lang="es-ES" dirty="0"/>
          </a:p>
          <a:p>
            <a:pPr lvl="0"/>
            <a:r>
              <a:rPr lang="es-ES_tradnl" dirty="0"/>
              <a:t>Se dispone transitoriamente que hasta tanto se declare un área como zona catastrada se continúa con el procedimiento establecido por el IPF en cuanto a la expedición de los dictámenes técnicos para ser presentados ante las autoridades y funcionarios competentes, por las personas naturales o jurídicas que requieran realizar determinado acto.</a:t>
            </a:r>
            <a:endParaRPr lang="es-ES" dirty="0"/>
          </a:p>
          <a:p>
            <a:r>
              <a:rPr lang="es-ES_tradnl" dirty="0"/>
              <a:t>Se responsabiliza al Grupo Empresarial GEOCUBA como proveedor principal de los datos cartográficos, catastrales y de su soporte tecnológico.</a:t>
            </a:r>
            <a:endParaRPr lang="es-ES" dirty="0"/>
          </a:p>
        </p:txBody>
      </p:sp>
    </p:spTree>
    <p:extLst>
      <p:ext uri="{BB962C8B-B14F-4D97-AF65-F5344CB8AC3E}">
        <p14:creationId xmlns:p14="http://schemas.microsoft.com/office/powerpoint/2010/main" val="350002932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3995936" y="0"/>
            <a:ext cx="5148063" cy="685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897" y="0"/>
            <a:ext cx="3989040" cy="6864636"/>
          </a:xfrm>
          <a:prstGeom prst="rect">
            <a:avLst/>
          </a:prstGeom>
        </p:spPr>
        <p:txBody>
          <a:bodyPr wrap="square">
            <a:spAutoFit/>
          </a:bodyPr>
          <a:lstStyle/>
          <a:p>
            <a:pPr>
              <a:lnSpc>
                <a:spcPct val="120000"/>
              </a:lnSpc>
              <a:spcAft>
                <a:spcPts val="1200"/>
              </a:spcAft>
            </a:pPr>
            <a:r>
              <a:rPr lang="es-ES_tradnl" sz="2400" b="1" dirty="0">
                <a:solidFill>
                  <a:srgbClr val="FF0000"/>
                </a:solidFill>
              </a:rPr>
              <a:t>La meta que se ha fijado requiere de dinamismo pero también de mucho control para evitar en lo posible la ocurrencia de errores técnicos o de información sobre los bienes inmuebles.</a:t>
            </a:r>
            <a:endParaRPr lang="es-ES" sz="2400" b="1" dirty="0">
              <a:solidFill>
                <a:srgbClr val="FF0000"/>
              </a:solidFill>
            </a:endParaRPr>
          </a:p>
          <a:p>
            <a:pPr>
              <a:lnSpc>
                <a:spcPct val="120000"/>
              </a:lnSpc>
              <a:spcAft>
                <a:spcPts val="1200"/>
              </a:spcAft>
            </a:pPr>
            <a:r>
              <a:rPr lang="es-ES_tradnl" sz="2400" b="1" dirty="0">
                <a:solidFill>
                  <a:srgbClr val="FF0000"/>
                </a:solidFill>
              </a:rPr>
              <a:t>Debemos además tomar la experiencia de otros países que puedan contribuir a mejorar el Catastro que hemos proyectado, </a:t>
            </a:r>
            <a:r>
              <a:rPr lang="es-ES" sz="2400" b="1" dirty="0">
                <a:solidFill>
                  <a:srgbClr val="FF0000"/>
                </a:solidFill>
              </a:rPr>
              <a:t>como herramienta básica con un impacto directo en el control del territorio.</a:t>
            </a:r>
            <a:endParaRPr lang="es-ES" sz="2400" b="1" dirty="0">
              <a:solidFill>
                <a:srgbClr val="FF0000"/>
              </a:solidFill>
            </a:endParaRPr>
          </a:p>
        </p:txBody>
      </p:sp>
    </p:spTree>
    <p:extLst>
      <p:ext uri="{BB962C8B-B14F-4D97-AF65-F5344CB8AC3E}">
        <p14:creationId xmlns:p14="http://schemas.microsoft.com/office/powerpoint/2010/main" val="17526699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196752"/>
            <a:ext cx="7772400" cy="1470025"/>
          </a:xfrm>
        </p:spPr>
        <p:txBody>
          <a:bodyPr>
            <a:normAutofit/>
          </a:bodyPr>
          <a:lstStyle/>
          <a:p>
            <a:r>
              <a:rPr lang="es-MX" dirty="0">
                <a:solidFill>
                  <a:srgbClr val="C00000"/>
                </a:solidFill>
              </a:rPr>
              <a:t/>
            </a:r>
            <a:br>
              <a:rPr lang="es-MX" dirty="0">
                <a:solidFill>
                  <a:srgbClr val="C00000"/>
                </a:solidFill>
              </a:rPr>
            </a:br>
            <a:endParaRPr lang="es-MX" dirty="0">
              <a:solidFill>
                <a:srgbClr val="C00000"/>
              </a:solidFill>
            </a:endParaRPr>
          </a:p>
        </p:txBody>
      </p:sp>
      <p:sp>
        <p:nvSpPr>
          <p:cNvPr id="3" name="2 Subtítulo"/>
          <p:cNvSpPr>
            <a:spLocks noGrp="1"/>
          </p:cNvSpPr>
          <p:nvPr>
            <p:ph type="subTitle" idx="1"/>
          </p:nvPr>
        </p:nvSpPr>
        <p:spPr>
          <a:xfrm>
            <a:off x="251520" y="3211266"/>
            <a:ext cx="8715404" cy="1153838"/>
          </a:xfrm>
        </p:spPr>
        <p:txBody>
          <a:bodyPr>
            <a:noAutofit/>
          </a:bodyPr>
          <a:lstStyle/>
          <a:p>
            <a:pPr>
              <a:lnSpc>
                <a:spcPct val="150000"/>
              </a:lnSpc>
            </a:pPr>
            <a:r>
              <a:rPr lang="es-ES" b="1" i="1" u="sng" dirty="0">
                <a:ln>
                  <a:solidFill>
                    <a:schemeClr val="tx1"/>
                  </a:solidFill>
                </a:ln>
                <a:solidFill>
                  <a:srgbClr val="FF0000"/>
                </a:solidFill>
                <a:effectLst>
                  <a:outerShdw blurRad="60007" dist="200025" dir="15000000" sy="30000" kx="-1800000" algn="bl" rotWithShape="0">
                    <a:prstClr val="black">
                      <a:alpha val="32000"/>
                    </a:prstClr>
                  </a:outerShdw>
                </a:effectLst>
                <a:latin typeface="Arial" pitchFamily="34" charset="0"/>
                <a:cs typeface="Arial" pitchFamily="34" charset="0"/>
              </a:rPr>
              <a:t>DESARROLLO DEL CATASTRO EN CUBA</a:t>
            </a:r>
          </a:p>
        </p:txBody>
      </p:sp>
      <p:pic>
        <p:nvPicPr>
          <p:cNvPr id="6" name="Picture 8" descr="DSCN0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541943"/>
            <a:ext cx="2915815" cy="232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2349"/>
          <p:cNvPicPr>
            <a:picLocks noChangeAspect="1" noChangeArrowheads="1"/>
          </p:cNvPicPr>
          <p:nvPr/>
        </p:nvPicPr>
        <p:blipFill>
          <a:blip r:embed="rId4" cstate="print"/>
          <a:srcRect/>
          <a:stretch>
            <a:fillRect/>
          </a:stretch>
        </p:blipFill>
        <p:spPr bwMode="auto">
          <a:xfrm>
            <a:off x="6133360" y="4541944"/>
            <a:ext cx="3010640" cy="2307180"/>
          </a:xfrm>
          <a:prstGeom prst="rect">
            <a:avLst/>
          </a:prstGeom>
          <a:noFill/>
          <a:ln w="9525">
            <a:noFill/>
            <a:miter lim="800000"/>
            <a:headEnd/>
            <a:tailEnd/>
          </a:ln>
        </p:spPr>
      </p:pic>
      <p:pic>
        <p:nvPicPr>
          <p:cNvPr id="8" name="Picture 49" descr="j03005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29512" y="4579418"/>
            <a:ext cx="3203848" cy="22983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6" cstate="print"/>
          <a:srcRect t="13287" b="7382"/>
          <a:stretch>
            <a:fillRect/>
          </a:stretch>
        </p:blipFill>
        <p:spPr>
          <a:xfrm>
            <a:off x="534992" y="44624"/>
            <a:ext cx="7992888" cy="327318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2" name="11 CuadroTexto"/>
          <p:cNvSpPr txBox="1"/>
          <p:nvPr/>
        </p:nvSpPr>
        <p:spPr>
          <a:xfrm>
            <a:off x="75235" y="157976"/>
            <a:ext cx="9139553" cy="400110"/>
          </a:xfrm>
          <a:prstGeom prst="rect">
            <a:avLst/>
          </a:prstGeom>
          <a:noFill/>
        </p:spPr>
        <p:txBody>
          <a:bodyPr wrap="none" rtlCol="0">
            <a:spAutoFit/>
          </a:bodyPr>
          <a:lstStyle/>
          <a:p>
            <a:r>
              <a:rPr lang="es-ES" sz="2000" b="1" dirty="0" smtClean="0">
                <a:solidFill>
                  <a:schemeClr val="tx2">
                    <a:lumMod val="60000"/>
                    <a:lumOff val="40000"/>
                  </a:schemeClr>
                </a:solidFill>
                <a:latin typeface="Arial" pitchFamily="34" charset="0"/>
                <a:cs typeface="Arial" pitchFamily="34" charset="0"/>
              </a:rPr>
              <a:t>ASAMBLEA COMITÉ PERMANENTE CATASTRO IBEROAMERICANO 2015</a:t>
            </a:r>
            <a:endParaRPr lang="es-ES" sz="2000" b="1" dirty="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3276096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b="1" dirty="0" smtClean="0">
                <a:solidFill>
                  <a:srgbClr val="FF0000"/>
                </a:solidFill>
              </a:rPr>
              <a:t>EVOLUCIÓN DEL CATASTRO EN CUBA</a:t>
            </a:r>
            <a:endParaRPr lang="es-MX" b="1" dirty="0">
              <a:solidFill>
                <a:srgbClr val="FF0000"/>
              </a:solidFill>
            </a:endParaRPr>
          </a:p>
        </p:txBody>
      </p:sp>
      <p:graphicFrame>
        <p:nvGraphicFramePr>
          <p:cNvPr id="9" name="8 Diagrama"/>
          <p:cNvGraphicFramePr/>
          <p:nvPr>
            <p:extLst>
              <p:ext uri="{D42A27DB-BD31-4B8C-83A1-F6EECF244321}">
                <p14:modId xmlns:p14="http://schemas.microsoft.com/office/powerpoint/2010/main" val="2524055401"/>
              </p:ext>
            </p:extLst>
          </p:nvPr>
        </p:nvGraphicFramePr>
        <p:xfrm>
          <a:off x="467544" y="908720"/>
          <a:ext cx="835292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641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107504" y="148020"/>
            <a:ext cx="8928992" cy="6563777"/>
            <a:chOff x="107504" y="148020"/>
            <a:chExt cx="8928992" cy="6563777"/>
          </a:xfrm>
        </p:grpSpPr>
        <p:pic>
          <p:nvPicPr>
            <p:cNvPr id="6"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020"/>
              <a:ext cx="8928992" cy="656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 de texto 2"/>
            <p:cNvSpPr txBox="1">
              <a:spLocks noChangeArrowheads="1"/>
            </p:cNvSpPr>
            <p:nvPr/>
          </p:nvSpPr>
          <p:spPr bwMode="auto">
            <a:xfrm>
              <a:off x="5448060" y="332656"/>
              <a:ext cx="3210088"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000" b="1" i="0" u="none" strike="noStrike" cap="none" normalizeH="0" baseline="0" dirty="0" smtClean="0">
                  <a:ln>
                    <a:solidFill>
                      <a:srgbClr val="FF0000"/>
                    </a:solidFill>
                  </a:ln>
                  <a:effectLst/>
                  <a:latin typeface="Arial" pitchFamily="34" charset="0"/>
                </a:rPr>
                <a:t>MUNICIPIO SAN LUIS</a:t>
              </a:r>
              <a:endParaRPr kumimoji="0" lang="es-ES" sz="2000" b="0" i="0" u="none" strike="noStrike" cap="none" normalizeH="0" baseline="0" dirty="0" smtClean="0">
                <a:ln>
                  <a:solidFill>
                    <a:srgbClr val="FF0000"/>
                  </a:solidFill>
                </a:ln>
                <a:effectLst/>
                <a:latin typeface="Arial" pitchFamily="34" charset="0"/>
              </a:endParaRPr>
            </a:p>
          </p:txBody>
        </p:sp>
      </p:grpSp>
      <p:cxnSp>
        <p:nvCxnSpPr>
          <p:cNvPr id="9" name="8 Conector recto de flecha"/>
          <p:cNvCxnSpPr/>
          <p:nvPr/>
        </p:nvCxnSpPr>
        <p:spPr>
          <a:xfrm flipH="1">
            <a:off x="7069091" y="1844824"/>
            <a:ext cx="983703" cy="15997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7901455" y="1383159"/>
            <a:ext cx="908033" cy="461665"/>
          </a:xfrm>
          <a:prstGeom prst="rect">
            <a:avLst/>
          </a:prstGeom>
          <a:noFill/>
        </p:spPr>
        <p:txBody>
          <a:bodyPr wrap="square" rtlCol="0">
            <a:spAutoFit/>
          </a:bodyPr>
          <a:lstStyle/>
          <a:p>
            <a:r>
              <a:rPr lang="es-ES" sz="2400" b="1" dirty="0" smtClean="0">
                <a:ln>
                  <a:solidFill>
                    <a:srgbClr val="FF0000"/>
                  </a:solidFill>
                </a:ln>
                <a:latin typeface="Arial" pitchFamily="34" charset="0"/>
                <a:cs typeface="Arial" pitchFamily="34" charset="0"/>
              </a:rPr>
              <a:t>1001</a:t>
            </a:r>
            <a:endParaRPr lang="es-ES" sz="2400" b="1" dirty="0">
              <a:ln>
                <a:solidFill>
                  <a:srgbClr val="FF0000"/>
                </a:solidFill>
              </a:ln>
              <a:latin typeface="Arial" pitchFamily="34" charset="0"/>
              <a:cs typeface="Arial" pitchFamily="34" charset="0"/>
            </a:endParaRPr>
          </a:p>
        </p:txBody>
      </p:sp>
      <p:sp>
        <p:nvSpPr>
          <p:cNvPr id="11" name="10 CuadroTexto"/>
          <p:cNvSpPr txBox="1"/>
          <p:nvPr/>
        </p:nvSpPr>
        <p:spPr>
          <a:xfrm>
            <a:off x="4429124" y="3571876"/>
            <a:ext cx="2714644" cy="523220"/>
          </a:xfrm>
          <a:prstGeom prst="rect">
            <a:avLst/>
          </a:prstGeom>
          <a:noFill/>
        </p:spPr>
        <p:txBody>
          <a:bodyPr wrap="square" rtlCol="0">
            <a:spAutoFit/>
          </a:bodyPr>
          <a:lstStyle/>
          <a:p>
            <a:pPr algn="ctr"/>
            <a:r>
              <a:rPr lang="es-ES" sz="2800" b="1" i="1" u="sng" dirty="0">
                <a:ln w="12700">
                  <a:solidFill>
                    <a:srgbClr val="FF0000"/>
                  </a:solidFill>
                  <a:prstDash val="solid"/>
                </a:ln>
                <a:effectLst>
                  <a:outerShdw blurRad="41275" dist="20320" dir="1800000" algn="tl" rotWithShape="0">
                    <a:srgbClr val="000000">
                      <a:alpha val="40000"/>
                    </a:srgbClr>
                  </a:outerShdw>
                </a:effectLst>
                <a:latin typeface="Arial Narrow" pitchFamily="34" charset="0"/>
              </a:rPr>
              <a:t>El Catastro Rural </a:t>
            </a:r>
            <a:endParaRPr lang="es-ES" sz="2800" b="1" i="1" u="sng" dirty="0">
              <a:ln w="12700">
                <a:solidFill>
                  <a:srgbClr val="FF0000"/>
                </a:solidFill>
                <a:prstDash val="solid"/>
              </a:ln>
              <a:effectLst>
                <a:outerShdw blurRad="41275" dist="20320" dir="1800000" algn="tl" rotWithShape="0">
                  <a:srgbClr val="000000">
                    <a:alpha val="40000"/>
                  </a:srgbClr>
                </a:outerShdw>
              </a:effectLst>
              <a:latin typeface="Arial Narrow" pitchFamily="34" charset="0"/>
              <a:hlinkClick r:id="" action="ppaction://noaction"/>
            </a:endParaRPr>
          </a:p>
        </p:txBody>
      </p:sp>
    </p:spTree>
    <p:extLst>
      <p:ext uri="{BB962C8B-B14F-4D97-AF65-F5344CB8AC3E}">
        <p14:creationId xmlns:p14="http://schemas.microsoft.com/office/powerpoint/2010/main" val="17175291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2.5E-6 2.22222E-6 L -0.48715 -0.48959 " pathEditMode="relative" rAng="0" ptsTypes="AA">
                                      <p:cBhvr>
                                        <p:cTn id="6" dur="1000" fill="hold"/>
                                        <p:tgtEl>
                                          <p:spTgt spid="11"/>
                                        </p:tgtEl>
                                        <p:attrNameLst>
                                          <p:attrName>ppt_x</p:attrName>
                                          <p:attrName>ppt_y</p:attrName>
                                        </p:attrNameLst>
                                      </p:cBhvr>
                                      <p:rCtr x="-24400" y="-24500"/>
                                    </p:animMotion>
                                  </p:childTnLst>
                                </p:cTn>
                              </p:par>
                            </p:childTnLst>
                          </p:cTn>
                        </p:par>
                        <p:par>
                          <p:cTn id="7" fill="hold">
                            <p:stCondLst>
                              <p:cond delay="1000"/>
                            </p:stCondLst>
                            <p:childTnLst>
                              <p:par>
                                <p:cTn id="8" presetID="8"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1000"/>
                                        <p:tgtEl>
                                          <p:spTgt spid="2"/>
                                        </p:tgtEl>
                                      </p:cBhvr>
                                    </p:animEffect>
                                  </p:childTnLst>
                                </p:cTn>
                              </p:par>
                            </p:childTnLst>
                          </p:cTn>
                        </p:par>
                        <p:par>
                          <p:cTn id="11" fill="hold">
                            <p:stCondLst>
                              <p:cond delay="2000"/>
                            </p:stCondLst>
                            <p:childTnLst>
                              <p:par>
                                <p:cTn id="12" presetID="39" presetClass="entr" presetSubtype="0" accel="10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18" presetClass="entr" presetSubtype="1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 Grupo"/>
          <p:cNvGrpSpPr/>
          <p:nvPr/>
        </p:nvGrpSpPr>
        <p:grpSpPr>
          <a:xfrm>
            <a:off x="251520" y="260648"/>
            <a:ext cx="8712967" cy="6408712"/>
            <a:chOff x="1506923" y="476672"/>
            <a:chExt cx="7241541" cy="5675587"/>
          </a:xfrm>
        </p:grpSpPr>
        <p:pic>
          <p:nvPicPr>
            <p:cNvPr id="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923" y="476672"/>
              <a:ext cx="56102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4 Grupo"/>
            <p:cNvGrpSpPr/>
            <p:nvPr/>
          </p:nvGrpSpPr>
          <p:grpSpPr>
            <a:xfrm>
              <a:off x="3294509" y="3079815"/>
              <a:ext cx="5453955" cy="3072444"/>
              <a:chOff x="3294509" y="3079815"/>
              <a:chExt cx="5453955" cy="3072444"/>
            </a:xfrm>
          </p:grpSpPr>
          <p:cxnSp>
            <p:nvCxnSpPr>
              <p:cNvPr id="6" name="AutoShape 3"/>
              <p:cNvCxnSpPr>
                <a:cxnSpLocks noChangeShapeType="1"/>
              </p:cNvCxnSpPr>
              <p:nvPr/>
            </p:nvCxnSpPr>
            <p:spPr bwMode="auto">
              <a:xfrm>
                <a:off x="3347864" y="3079815"/>
                <a:ext cx="423197" cy="1819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AutoShape 4"/>
              <p:cNvCxnSpPr>
                <a:cxnSpLocks noChangeShapeType="1"/>
              </p:cNvCxnSpPr>
              <p:nvPr/>
            </p:nvCxnSpPr>
            <p:spPr bwMode="auto">
              <a:xfrm>
                <a:off x="3771061" y="3113153"/>
                <a:ext cx="142875" cy="18669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AutoShape 5"/>
              <p:cNvCxnSpPr>
                <a:cxnSpLocks noChangeShapeType="1"/>
              </p:cNvCxnSpPr>
              <p:nvPr/>
            </p:nvCxnSpPr>
            <p:spPr bwMode="auto">
              <a:xfrm flipH="1">
                <a:off x="4085386" y="3989453"/>
                <a:ext cx="918662" cy="990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6"/>
              <p:cNvCxnSpPr>
                <a:cxnSpLocks noChangeShapeType="1"/>
              </p:cNvCxnSpPr>
              <p:nvPr/>
            </p:nvCxnSpPr>
            <p:spPr bwMode="auto">
              <a:xfrm flipH="1">
                <a:off x="4266361" y="4132328"/>
                <a:ext cx="1200150" cy="933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Oval 7"/>
              <p:cNvSpPr>
                <a:spLocks noChangeArrowheads="1"/>
              </p:cNvSpPr>
              <p:nvPr/>
            </p:nvSpPr>
            <p:spPr bwMode="auto">
              <a:xfrm>
                <a:off x="3294509" y="5161659"/>
                <a:ext cx="1133475" cy="990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11" name="Cuadro de texto 2"/>
              <p:cNvSpPr txBox="1">
                <a:spLocks noChangeArrowheads="1"/>
              </p:cNvSpPr>
              <p:nvPr/>
            </p:nvSpPr>
            <p:spPr bwMode="auto">
              <a:xfrm>
                <a:off x="3504361" y="5452171"/>
                <a:ext cx="7477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s-ES" sz="1800" b="1" i="0" u="none" strike="noStrike" kern="0" cap="none" spc="0" normalizeH="0" baseline="0" noProof="0" dirty="0" smtClean="0">
                    <a:ln>
                      <a:noFill/>
                    </a:ln>
                    <a:solidFill>
                      <a:srgbClr val="FF0000"/>
                    </a:solidFill>
                    <a:effectLst/>
                    <a:uLnTx/>
                    <a:uFillTx/>
                    <a:latin typeface="Arial" pitchFamily="34" charset="0"/>
                  </a:rPr>
                  <a:t>1001</a:t>
                </a:r>
                <a:endParaRPr kumimoji="0" lang="es-ES" sz="1800" b="0" i="0" u="none" strike="noStrike" kern="0" cap="none" spc="0" normalizeH="0" baseline="0" noProof="0" dirty="0" smtClean="0">
                  <a:ln>
                    <a:noFill/>
                  </a:ln>
                  <a:solidFill>
                    <a:srgbClr val="FF0000"/>
                  </a:solidFill>
                  <a:effectLst/>
                  <a:uLnTx/>
                  <a:uFillTx/>
                  <a:latin typeface="Arial" pitchFamily="34" charset="0"/>
                </a:endParaRPr>
              </a:p>
            </p:txBody>
          </p:sp>
          <p:sp>
            <p:nvSpPr>
              <p:cNvPr id="12" name="11 Rectángulo"/>
              <p:cNvSpPr/>
              <p:nvPr/>
            </p:nvSpPr>
            <p:spPr>
              <a:xfrm>
                <a:off x="4427984" y="5452171"/>
                <a:ext cx="4320480" cy="357214"/>
              </a:xfrm>
              <a:prstGeom prst="rect">
                <a:avLst/>
              </a:prstGeom>
            </p:spPr>
            <p:txBody>
              <a:bodyPr wrap="square">
                <a:sp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s-ES" sz="1600" b="1" i="0" u="none" strike="noStrike" kern="0" cap="none" spc="0" normalizeH="0" baseline="0" noProof="0" dirty="0" smtClean="0">
                    <a:ln>
                      <a:noFill/>
                    </a:ln>
                    <a:solidFill>
                      <a:srgbClr val="FF0000"/>
                    </a:solidFill>
                    <a:effectLst/>
                    <a:uLnTx/>
                    <a:uFillTx/>
                    <a:latin typeface="Arial"/>
                    <a:ea typeface="Calibri"/>
                    <a:cs typeface="Times New Roman"/>
                  </a:rPr>
                  <a:t>POSEEDOR: JOSÉ BESUS MONTESINOS</a:t>
                </a:r>
                <a:endParaRPr kumimoji="0" lang="es-ES" sz="1600" b="0" i="0" u="none" strike="noStrike" kern="0" cap="none" spc="0" normalizeH="0" baseline="0" noProof="0" dirty="0">
                  <a:ln>
                    <a:noFill/>
                  </a:ln>
                  <a:solidFill>
                    <a:srgbClr val="FF0000"/>
                  </a:solidFill>
                  <a:effectLst/>
                  <a:uLnTx/>
                  <a:uFillTx/>
                  <a:ea typeface="Calibri"/>
                  <a:cs typeface="Times New Roman"/>
                </a:endParaRPr>
              </a:p>
            </p:txBody>
          </p:sp>
        </p:grpSp>
      </p:grpSp>
      <p:sp>
        <p:nvSpPr>
          <p:cNvPr id="13" name="12 CuadroTexto"/>
          <p:cNvSpPr txBox="1"/>
          <p:nvPr/>
        </p:nvSpPr>
        <p:spPr>
          <a:xfrm>
            <a:off x="7901455" y="1383159"/>
            <a:ext cx="908033" cy="461665"/>
          </a:xfrm>
          <a:prstGeom prst="rect">
            <a:avLst/>
          </a:prstGeom>
          <a:noFill/>
        </p:spPr>
        <p:txBody>
          <a:bodyPr wrap="square" rtlCol="0">
            <a:spAutoFit/>
          </a:bodyPr>
          <a:lstStyle/>
          <a:p>
            <a:r>
              <a:rPr lang="es-ES" sz="2400" b="1" dirty="0" smtClean="0">
                <a:ln>
                  <a:solidFill>
                    <a:srgbClr val="FF0000"/>
                  </a:solidFill>
                </a:ln>
                <a:latin typeface="Arial" pitchFamily="34" charset="0"/>
                <a:cs typeface="Arial" pitchFamily="34" charset="0"/>
              </a:rPr>
              <a:t>1001</a:t>
            </a:r>
            <a:endParaRPr lang="es-ES" sz="2400" b="1" dirty="0">
              <a:ln>
                <a:solidFill>
                  <a:srgbClr val="FF0000"/>
                </a:solidFill>
              </a:ln>
              <a:latin typeface="Arial" pitchFamily="34" charset="0"/>
              <a:cs typeface="Arial" pitchFamily="34" charset="0"/>
            </a:endParaRPr>
          </a:p>
        </p:txBody>
      </p:sp>
      <p:sp>
        <p:nvSpPr>
          <p:cNvPr id="14" name="13 CuadroTexto"/>
          <p:cNvSpPr txBox="1"/>
          <p:nvPr/>
        </p:nvSpPr>
        <p:spPr>
          <a:xfrm>
            <a:off x="1785918" y="2764033"/>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52</a:t>
            </a:r>
            <a:endParaRPr lang="es-ES" sz="1400" b="1" dirty="0">
              <a:ln>
                <a:solidFill>
                  <a:sysClr val="windowText" lastClr="000000"/>
                </a:solidFill>
              </a:ln>
              <a:solidFill>
                <a:srgbClr val="FF0000"/>
              </a:solidFill>
              <a:latin typeface="Arial Black" pitchFamily="34" charset="0"/>
            </a:endParaRPr>
          </a:p>
        </p:txBody>
      </p:sp>
      <p:sp>
        <p:nvSpPr>
          <p:cNvPr id="25" name="24 CuadroTexto"/>
          <p:cNvSpPr txBox="1"/>
          <p:nvPr/>
        </p:nvSpPr>
        <p:spPr>
          <a:xfrm>
            <a:off x="2928926" y="2571744"/>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54</a:t>
            </a:r>
            <a:endParaRPr lang="es-ES" sz="1400" b="1" dirty="0">
              <a:ln>
                <a:solidFill>
                  <a:sysClr val="windowText" lastClr="000000"/>
                </a:solidFill>
              </a:ln>
              <a:solidFill>
                <a:srgbClr val="FF0000"/>
              </a:solidFill>
              <a:latin typeface="Arial Black" pitchFamily="34" charset="0"/>
            </a:endParaRPr>
          </a:p>
        </p:txBody>
      </p:sp>
      <p:sp>
        <p:nvSpPr>
          <p:cNvPr id="26" name="25 CuadroTexto"/>
          <p:cNvSpPr txBox="1"/>
          <p:nvPr/>
        </p:nvSpPr>
        <p:spPr>
          <a:xfrm>
            <a:off x="4357686" y="3478413"/>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80</a:t>
            </a:r>
            <a:endParaRPr lang="es-ES" sz="1400" b="1" dirty="0">
              <a:ln>
                <a:solidFill>
                  <a:sysClr val="windowText" lastClr="000000"/>
                </a:solidFill>
              </a:ln>
              <a:solidFill>
                <a:srgbClr val="FF0000"/>
              </a:solidFill>
              <a:latin typeface="Arial Black" pitchFamily="34" charset="0"/>
            </a:endParaRPr>
          </a:p>
        </p:txBody>
      </p:sp>
      <p:sp>
        <p:nvSpPr>
          <p:cNvPr id="27" name="26 CuadroTexto"/>
          <p:cNvSpPr txBox="1"/>
          <p:nvPr/>
        </p:nvSpPr>
        <p:spPr>
          <a:xfrm>
            <a:off x="5143504" y="3621289"/>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79</a:t>
            </a:r>
            <a:endParaRPr lang="es-ES" sz="1400" b="1" dirty="0">
              <a:ln>
                <a:solidFill>
                  <a:sysClr val="windowText" lastClr="000000"/>
                </a:solidFill>
              </a:ln>
              <a:solidFill>
                <a:srgbClr val="FF0000"/>
              </a:solidFill>
              <a:latin typeface="Arial Black" pitchFamily="34" charset="0"/>
            </a:endParaRPr>
          </a:p>
        </p:txBody>
      </p:sp>
    </p:spTree>
    <p:extLst>
      <p:ext uri="{BB962C8B-B14F-4D97-AF65-F5344CB8AC3E}">
        <p14:creationId xmlns:p14="http://schemas.microsoft.com/office/powerpoint/2010/main" val="19267006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2222E-6 4.81481E-6 L -0.58698 0.65324 " pathEditMode="relative" rAng="0" ptsTypes="AA">
                                      <p:cBhvr>
                                        <p:cTn id="6" dur="500" fill="hold"/>
                                        <p:tgtEl>
                                          <p:spTgt spid="13"/>
                                        </p:tgtEl>
                                        <p:attrNameLst>
                                          <p:attrName>ppt_x</p:attrName>
                                          <p:attrName>ppt_y</p:attrName>
                                        </p:attrNameLst>
                                      </p:cBhvr>
                                      <p:rCtr x="-29400" y="32700"/>
                                    </p:animMotion>
                                  </p:childTnLst>
                                </p:cTn>
                              </p:par>
                              <p:par>
                                <p:cTn id="7" presetID="18" presetClass="exit" presetSubtype="12" fill="hold" grpId="1" nodeType="withEffect">
                                  <p:stCondLst>
                                    <p:cond delay="0"/>
                                  </p:stCondLst>
                                  <p:childTnLst>
                                    <p:animEffect transition="out" filter="strips(downLeft)">
                                      <p:cBhvr>
                                        <p:cTn id="8" dur="1000"/>
                                        <p:tgtEl>
                                          <p:spTgt spid="13"/>
                                        </p:tgtEl>
                                      </p:cBhvr>
                                    </p:animEffect>
                                    <p:set>
                                      <p:cBhvr>
                                        <p:cTn id="9" dur="1" fill="hold">
                                          <p:stCondLst>
                                            <p:cond delay="999"/>
                                          </p:stCondLst>
                                        </p:cTn>
                                        <p:tgtEl>
                                          <p:spTgt spid="13"/>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23" presetClass="entr" presetSubtype="16" fill="hold" grpId="0" nodeType="afterEffect">
                                  <p:stCondLst>
                                    <p:cond delay="15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childTnLst>
                                </p:cTn>
                              </p:par>
                            </p:childTnLst>
                          </p:cTn>
                        </p:par>
                        <p:par>
                          <p:cTn id="23" fill="hold">
                            <p:stCondLst>
                              <p:cond delay="3500"/>
                            </p:stCondLst>
                            <p:childTnLst>
                              <p:par>
                                <p:cTn id="24" presetID="2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childTnLst>
                                </p:cTn>
                              </p:par>
                            </p:childTnLst>
                          </p:cTn>
                        </p:par>
                        <p:par>
                          <p:cTn id="28" fill="hold">
                            <p:stCondLst>
                              <p:cond delay="4000"/>
                            </p:stCondLst>
                            <p:childTnLst>
                              <p:par>
                                <p:cTn id="29" presetID="23" presetClass="entr" presetSubtype="16"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71406" y="223316"/>
            <a:ext cx="9072594" cy="6282825"/>
            <a:chOff x="71406" y="223316"/>
            <a:chExt cx="9072594" cy="6282825"/>
          </a:xfrm>
        </p:grpSpPr>
        <p:grpSp>
          <p:nvGrpSpPr>
            <p:cNvPr id="3" name="5 Grupo"/>
            <p:cNvGrpSpPr/>
            <p:nvPr/>
          </p:nvGrpSpPr>
          <p:grpSpPr>
            <a:xfrm>
              <a:off x="71406" y="250488"/>
              <a:ext cx="4644610" cy="6234835"/>
              <a:chOff x="77206" y="404664"/>
              <a:chExt cx="5038350" cy="5806375"/>
            </a:xfrm>
          </p:grpSpPr>
          <p:pic>
            <p:nvPicPr>
              <p:cNvPr id="7"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6" y="404664"/>
                <a:ext cx="2624797" cy="5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04664"/>
                <a:ext cx="2559780" cy="5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8 Grupo"/>
            <p:cNvGrpSpPr/>
            <p:nvPr/>
          </p:nvGrpSpPr>
          <p:grpSpPr>
            <a:xfrm>
              <a:off x="4716016" y="223316"/>
              <a:ext cx="4427984" cy="6282825"/>
              <a:chOff x="4067944" y="223316"/>
              <a:chExt cx="5076056" cy="6282825"/>
            </a:xfrm>
          </p:grpSpPr>
          <p:pic>
            <p:nvPicPr>
              <p:cNvPr id="10"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23316"/>
                <a:ext cx="2520280" cy="626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50488"/>
                <a:ext cx="2627784" cy="625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8 Elipse"/>
          <p:cNvSpPr/>
          <p:nvPr/>
        </p:nvSpPr>
        <p:spPr>
          <a:xfrm>
            <a:off x="714348" y="1285860"/>
            <a:ext cx="28575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3071802" y="785794"/>
            <a:ext cx="28575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5357818" y="1285860"/>
            <a:ext cx="28575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7500958" y="1285860"/>
            <a:ext cx="28575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1785918" y="2764033"/>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52</a:t>
            </a:r>
            <a:endParaRPr lang="es-ES" sz="1400" b="1" dirty="0">
              <a:ln>
                <a:solidFill>
                  <a:sysClr val="windowText" lastClr="000000"/>
                </a:solidFill>
              </a:ln>
              <a:solidFill>
                <a:srgbClr val="FF0000"/>
              </a:solidFill>
              <a:latin typeface="Arial Black" pitchFamily="34" charset="0"/>
            </a:endParaRPr>
          </a:p>
        </p:txBody>
      </p:sp>
      <p:sp>
        <p:nvSpPr>
          <p:cNvPr id="16" name="15 CuadroTexto"/>
          <p:cNvSpPr txBox="1"/>
          <p:nvPr/>
        </p:nvSpPr>
        <p:spPr>
          <a:xfrm>
            <a:off x="2928926" y="2571744"/>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54</a:t>
            </a:r>
            <a:endParaRPr lang="es-ES" sz="1400" b="1" dirty="0">
              <a:ln>
                <a:solidFill>
                  <a:sysClr val="windowText" lastClr="000000"/>
                </a:solidFill>
              </a:ln>
              <a:solidFill>
                <a:srgbClr val="FF0000"/>
              </a:solidFill>
              <a:latin typeface="Arial Black" pitchFamily="34" charset="0"/>
            </a:endParaRPr>
          </a:p>
        </p:txBody>
      </p:sp>
      <p:sp>
        <p:nvSpPr>
          <p:cNvPr id="17" name="16 CuadroTexto"/>
          <p:cNvSpPr txBox="1"/>
          <p:nvPr/>
        </p:nvSpPr>
        <p:spPr>
          <a:xfrm>
            <a:off x="4357686" y="3478413"/>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80</a:t>
            </a:r>
            <a:endParaRPr lang="es-ES" sz="1400" b="1" dirty="0">
              <a:ln>
                <a:solidFill>
                  <a:sysClr val="windowText" lastClr="000000"/>
                </a:solidFill>
              </a:ln>
              <a:solidFill>
                <a:srgbClr val="FF0000"/>
              </a:solidFill>
              <a:latin typeface="Arial Black" pitchFamily="34" charset="0"/>
            </a:endParaRPr>
          </a:p>
        </p:txBody>
      </p:sp>
      <p:sp>
        <p:nvSpPr>
          <p:cNvPr id="18" name="17 CuadroTexto"/>
          <p:cNvSpPr txBox="1"/>
          <p:nvPr/>
        </p:nvSpPr>
        <p:spPr>
          <a:xfrm>
            <a:off x="5143504" y="3621289"/>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79</a:t>
            </a:r>
            <a:endParaRPr lang="es-ES" sz="1400" b="1" dirty="0">
              <a:ln>
                <a:solidFill>
                  <a:sysClr val="windowText" lastClr="000000"/>
                </a:solidFill>
              </a:ln>
              <a:solidFill>
                <a:srgbClr val="FF0000"/>
              </a:solidFill>
              <a:latin typeface="Arial Black" pitchFamily="34" charset="0"/>
            </a:endParaRPr>
          </a:p>
        </p:txBody>
      </p:sp>
    </p:spTree>
    <p:extLst>
      <p:ext uri="{BB962C8B-B14F-4D97-AF65-F5344CB8AC3E}">
        <p14:creationId xmlns:p14="http://schemas.microsoft.com/office/powerpoint/2010/main" val="29344141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2.77556E-17 -2.96296E-6 L -0.12031 -0.21944 " pathEditMode="relative" rAng="0" ptsTypes="AA">
                                      <p:cBhvr>
                                        <p:cTn id="6" dur="1000" fill="hold"/>
                                        <p:tgtEl>
                                          <p:spTgt spid="15"/>
                                        </p:tgtEl>
                                        <p:attrNameLst>
                                          <p:attrName>ppt_x</p:attrName>
                                          <p:attrName>ppt_y</p:attrName>
                                        </p:attrNameLst>
                                      </p:cBhvr>
                                      <p:rCtr x="-6000" y="-11000"/>
                                    </p:animMotion>
                                  </p:childTnLst>
                                </p:cTn>
                              </p:par>
                              <p:par>
                                <p:cTn id="7" presetID="64" presetClass="path" presetSubtype="0" accel="50000" decel="50000" fill="hold" grpId="0" nodeType="withEffect">
                                  <p:stCondLst>
                                    <p:cond delay="0"/>
                                  </p:stCondLst>
                                  <p:childTnLst>
                                    <p:animMotion origin="layout" path="M 5.55112E-17 -3.7037E-6 L 0.0066 -0.26504 " pathEditMode="relative" rAng="0" ptsTypes="AA">
                                      <p:cBhvr>
                                        <p:cTn id="8" dur="1000" fill="hold"/>
                                        <p:tgtEl>
                                          <p:spTgt spid="16"/>
                                        </p:tgtEl>
                                        <p:attrNameLst>
                                          <p:attrName>ppt_x</p:attrName>
                                          <p:attrName>ppt_y</p:attrName>
                                        </p:attrNameLst>
                                      </p:cBhvr>
                                      <p:rCtr x="300" y="-13300"/>
                                    </p:animMotion>
                                  </p:childTnLst>
                                </p:cTn>
                              </p:par>
                              <p:par>
                                <p:cTn id="9" presetID="64" presetClass="path" presetSubtype="0" accel="50000" decel="50000" fill="hold" grpId="0" nodeType="withEffect">
                                  <p:stCondLst>
                                    <p:cond delay="0"/>
                                  </p:stCondLst>
                                  <p:childTnLst>
                                    <p:animMotion origin="layout" path="M 0 3.7037E-7 L 0.10243 -0.33403 " pathEditMode="relative" rAng="0" ptsTypes="AA">
                                      <p:cBhvr>
                                        <p:cTn id="10" dur="1000" fill="hold"/>
                                        <p:tgtEl>
                                          <p:spTgt spid="17"/>
                                        </p:tgtEl>
                                        <p:attrNameLst>
                                          <p:attrName>ppt_x</p:attrName>
                                          <p:attrName>ppt_y</p:attrName>
                                        </p:attrNameLst>
                                      </p:cBhvr>
                                      <p:rCtr x="5100" y="-16700"/>
                                    </p:animMotion>
                                  </p:childTnLst>
                                </p:cTn>
                              </p:par>
                              <p:par>
                                <p:cTn id="11" presetID="64" presetClass="path" presetSubtype="0" accel="50000" decel="50000" fill="hold" grpId="0" nodeType="withEffect">
                                  <p:stCondLst>
                                    <p:cond delay="0"/>
                                  </p:stCondLst>
                                  <p:childTnLst>
                                    <p:animMotion origin="layout" path="M 2.5E-6 -2.96296E-6 L 0.2526 -0.34444 " pathEditMode="relative" rAng="0" ptsTypes="AA">
                                      <p:cBhvr>
                                        <p:cTn id="12" dur="1000" fill="hold"/>
                                        <p:tgtEl>
                                          <p:spTgt spid="18"/>
                                        </p:tgtEl>
                                        <p:attrNameLst>
                                          <p:attrName>ppt_x</p:attrName>
                                          <p:attrName>ppt_y</p:attrName>
                                        </p:attrNameLst>
                                      </p:cBhvr>
                                      <p:rCtr x="12600" y="-17200"/>
                                    </p:animMotion>
                                  </p:childTnLst>
                                </p:cTn>
                              </p:par>
                            </p:childTnLst>
                          </p:cTn>
                        </p:par>
                        <p:par>
                          <p:cTn id="13" fill="hold">
                            <p:stCondLst>
                              <p:cond delay="1000"/>
                            </p:stCondLst>
                            <p:childTnLst>
                              <p:par>
                                <p:cTn id="14" presetID="10" presetClass="exit" presetSubtype="0" fill="hold" grpId="1" nodeType="after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p:bldP spid="15" grpId="1"/>
      <p:bldP spid="16" grpId="0"/>
      <p:bldP spid="16" grpId="1"/>
      <p:bldP spid="17" grpId="0"/>
      <p:bldP spid="17" grpId="1"/>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714348" y="3835603"/>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52</a:t>
            </a:r>
            <a:endParaRPr lang="es-ES" sz="1400" b="1" dirty="0">
              <a:ln>
                <a:solidFill>
                  <a:sysClr val="windowText" lastClr="000000"/>
                </a:solidFill>
              </a:ln>
              <a:solidFill>
                <a:srgbClr val="FF0000"/>
              </a:solidFill>
              <a:latin typeface="Arial Black" pitchFamily="34" charset="0"/>
            </a:endParaRPr>
          </a:p>
        </p:txBody>
      </p:sp>
      <p:sp>
        <p:nvSpPr>
          <p:cNvPr id="9" name="8 CuadroTexto"/>
          <p:cNvSpPr txBox="1"/>
          <p:nvPr/>
        </p:nvSpPr>
        <p:spPr>
          <a:xfrm>
            <a:off x="714348" y="4978611"/>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54</a:t>
            </a:r>
            <a:endParaRPr lang="es-ES" sz="1400" b="1" dirty="0">
              <a:ln>
                <a:solidFill>
                  <a:sysClr val="windowText" lastClr="000000"/>
                </a:solidFill>
              </a:ln>
              <a:solidFill>
                <a:srgbClr val="FF0000"/>
              </a:solidFill>
              <a:latin typeface="Arial Black" pitchFamily="34" charset="0"/>
            </a:endParaRPr>
          </a:p>
        </p:txBody>
      </p:sp>
      <p:sp>
        <p:nvSpPr>
          <p:cNvPr id="10" name="9 CuadroTexto"/>
          <p:cNvSpPr txBox="1"/>
          <p:nvPr/>
        </p:nvSpPr>
        <p:spPr>
          <a:xfrm>
            <a:off x="714348" y="4071942"/>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80</a:t>
            </a:r>
            <a:endParaRPr lang="es-ES" sz="1400" b="1" dirty="0">
              <a:ln>
                <a:solidFill>
                  <a:sysClr val="windowText" lastClr="000000"/>
                </a:solidFill>
              </a:ln>
              <a:solidFill>
                <a:srgbClr val="FF0000"/>
              </a:solidFill>
              <a:latin typeface="Arial Black" pitchFamily="34" charset="0"/>
            </a:endParaRPr>
          </a:p>
        </p:txBody>
      </p:sp>
      <p:sp>
        <p:nvSpPr>
          <p:cNvPr id="11" name="10 CuadroTexto"/>
          <p:cNvSpPr txBox="1"/>
          <p:nvPr/>
        </p:nvSpPr>
        <p:spPr>
          <a:xfrm>
            <a:off x="714348" y="3286124"/>
            <a:ext cx="428628" cy="307777"/>
          </a:xfrm>
          <a:prstGeom prst="rect">
            <a:avLst/>
          </a:prstGeom>
          <a:noFill/>
        </p:spPr>
        <p:txBody>
          <a:bodyPr wrap="square" rtlCol="0">
            <a:spAutoFit/>
          </a:bodyPr>
          <a:lstStyle/>
          <a:p>
            <a:r>
              <a:rPr lang="es-ES" sz="1400" b="1" dirty="0" smtClean="0">
                <a:ln>
                  <a:solidFill>
                    <a:sysClr val="windowText" lastClr="000000"/>
                  </a:solidFill>
                </a:ln>
                <a:solidFill>
                  <a:srgbClr val="FF0000"/>
                </a:solidFill>
                <a:latin typeface="Arial Black" pitchFamily="34" charset="0"/>
              </a:rPr>
              <a:t>79</a:t>
            </a:r>
            <a:endParaRPr lang="es-ES" sz="1400" b="1" dirty="0">
              <a:ln>
                <a:solidFill>
                  <a:sysClr val="windowText" lastClr="000000"/>
                </a:solidFill>
              </a:ln>
              <a:solidFill>
                <a:srgbClr val="FF0000"/>
              </a:solidFill>
              <a:latin typeface="Arial Black" pitchFamily="34" charset="0"/>
            </a:endParaRPr>
          </a:p>
        </p:txBody>
      </p:sp>
      <p:cxnSp>
        <p:nvCxnSpPr>
          <p:cNvPr id="13" name="12 Conector recto"/>
          <p:cNvCxnSpPr/>
          <p:nvPr/>
        </p:nvCxnSpPr>
        <p:spPr>
          <a:xfrm>
            <a:off x="2643174" y="3786190"/>
            <a:ext cx="21431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643174" y="4070354"/>
            <a:ext cx="21431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2643174" y="4356106"/>
            <a:ext cx="21431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2643174" y="5429264"/>
            <a:ext cx="21431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0708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8" presetClass="entr" presetSubtype="6"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8" presetClass="entr" presetSubtype="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Right)">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8" presetClass="entr" presetSubtype="6"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Right)">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8" presetClass="entr" presetSubtype="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b="1" dirty="0" smtClean="0">
                <a:solidFill>
                  <a:srgbClr val="FF0000"/>
                </a:solidFill>
              </a:rPr>
              <a:t>EVOLUCIÓN DEL CATASTRO EN CUBA</a:t>
            </a:r>
            <a:endParaRPr lang="es-MX" b="1" dirty="0">
              <a:solidFill>
                <a:srgbClr val="FF0000"/>
              </a:solidFill>
            </a:endParaRPr>
          </a:p>
        </p:txBody>
      </p:sp>
      <p:graphicFrame>
        <p:nvGraphicFramePr>
          <p:cNvPr id="9" name="8 Diagrama"/>
          <p:cNvGraphicFramePr/>
          <p:nvPr>
            <p:extLst>
              <p:ext uri="{D42A27DB-BD31-4B8C-83A1-F6EECF244321}">
                <p14:modId xmlns:p14="http://schemas.microsoft.com/office/powerpoint/2010/main" val="4188549161"/>
              </p:ext>
            </p:extLst>
          </p:nvPr>
        </p:nvGraphicFramePr>
        <p:xfrm>
          <a:off x="467544" y="908720"/>
          <a:ext cx="835292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377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solidFill>
                  <a:srgbClr val="FF0000"/>
                </a:solidFill>
              </a:rPr>
              <a:t>EVOLUCIÓN DEL CATASTRO EN CUBA</a:t>
            </a:r>
            <a:endParaRPr lang="es-ES" b="1" dirty="0">
              <a:solidFill>
                <a:srgbClr val="FF0000"/>
              </a:solidFill>
            </a:endParaRPr>
          </a:p>
        </p:txBody>
      </p:sp>
      <p:sp>
        <p:nvSpPr>
          <p:cNvPr id="3" name="2 Marcador de contenido"/>
          <p:cNvSpPr>
            <a:spLocks noGrp="1"/>
          </p:cNvSpPr>
          <p:nvPr>
            <p:ph idx="1"/>
          </p:nvPr>
        </p:nvSpPr>
        <p:spPr>
          <a:xfrm>
            <a:off x="457200" y="1412776"/>
            <a:ext cx="8229600" cy="4713387"/>
          </a:xfrm>
        </p:spPr>
        <p:txBody>
          <a:bodyPr>
            <a:normAutofit fontScale="70000" lnSpcReduction="20000"/>
          </a:bodyPr>
          <a:lstStyle/>
          <a:p>
            <a:pPr>
              <a:spcAft>
                <a:spcPts val="600"/>
              </a:spcAft>
            </a:pPr>
            <a:r>
              <a:rPr lang="es-ES" dirty="0"/>
              <a:t>Dada la necesidad de reactivar esta tarea se comenzó a delinear a finales del año 2012 la Política para el desarrollo del Catastro Nacional y a partir de ella elaborar las normas jurídicas como sustento legal.</a:t>
            </a:r>
            <a:endParaRPr lang="es-ES" dirty="0" smtClean="0"/>
          </a:p>
          <a:p>
            <a:pPr>
              <a:spcAft>
                <a:spcPts val="600"/>
              </a:spcAft>
            </a:pPr>
            <a:r>
              <a:rPr lang="es-ES" dirty="0" smtClean="0"/>
              <a:t>El </a:t>
            </a:r>
            <a:r>
              <a:rPr lang="es-ES" dirty="0"/>
              <a:t>1 de marzo de 2014 el Consejo de Ministros aprobó la Política para el desarrollo del Catastro Nacional, considerando la necesidad objetiva de un conocimiento preciso de la información sobre los bienes inmuebles en el país, como base imprescindible para los nuevos requerimientos de la gestión económica y administrativa de las entidades en el territorio nacional, a tenor con los cambios que se producen hoy en día en el orden económico, social y </a:t>
            </a:r>
            <a:r>
              <a:rPr lang="es-ES" dirty="0" smtClean="0"/>
              <a:t>ambiental</a:t>
            </a:r>
            <a:r>
              <a:rPr lang="es-ES" dirty="0" smtClean="0"/>
              <a:t>.</a:t>
            </a:r>
          </a:p>
          <a:p>
            <a:pPr>
              <a:spcAft>
                <a:spcPts val="600"/>
              </a:spcAft>
            </a:pPr>
            <a:r>
              <a:rPr lang="es-ES" dirty="0"/>
              <a:t>El pasado 30 de junio se aprobó el Decreto Ley No.332 sobre la organización y funcionamiento del Catastro Nacional y en los próximos días se promulgará por el Consejo de Ministros el Decreto que pone en vigor el Reglamento.</a:t>
            </a:r>
            <a:endParaRPr lang="es-ES" dirty="0"/>
          </a:p>
        </p:txBody>
      </p:sp>
    </p:spTree>
    <p:extLst>
      <p:ext uri="{BB962C8B-B14F-4D97-AF65-F5344CB8AC3E}">
        <p14:creationId xmlns:p14="http://schemas.microsoft.com/office/powerpoint/2010/main" val="1941488743"/>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1739</TotalTime>
  <Words>2105</Words>
  <Application>Microsoft Office PowerPoint</Application>
  <PresentationFormat>Presentación en pantalla (4:3)</PresentationFormat>
  <Paragraphs>153</Paragraphs>
  <Slides>26</Slides>
  <Notes>3</Notes>
  <HiddenSlides>1</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1_Tema de Office</vt:lpstr>
      <vt:lpstr> </vt:lpstr>
      <vt:lpstr>EVOLUCIÓN DEL CATASTRO EN CUBA</vt:lpstr>
      <vt:lpstr>EVOLUCIÓN DEL CATASTRO EN CUBA</vt:lpstr>
      <vt:lpstr>Presentación de PowerPoint</vt:lpstr>
      <vt:lpstr>Presentación de PowerPoint</vt:lpstr>
      <vt:lpstr>Presentación de PowerPoint</vt:lpstr>
      <vt:lpstr>Presentación de PowerPoint</vt:lpstr>
      <vt:lpstr>EVOLUCIÓN DEL CATASTRO EN CUBA</vt:lpstr>
      <vt:lpstr>EVOLUCIÓN DEL CATASTRO EN CUBA</vt:lpstr>
      <vt:lpstr>DECRETO LEY 332/15</vt:lpstr>
      <vt:lpstr>ARTÍCULO 5: USOS DE LA BASE INFORMATIVA DEL CATASTRO</vt:lpstr>
      <vt:lpstr>Presentación de PowerPoint</vt:lpstr>
      <vt:lpstr>Presentación de PowerPoint</vt:lpstr>
      <vt:lpstr>SOBRE EL CATASTRO URBANO Y SU PROYECCIÓN</vt:lpstr>
      <vt:lpstr>Presentación de PowerPoint</vt:lpstr>
      <vt:lpstr>Presentación de PowerPoint</vt:lpstr>
      <vt:lpstr>ESQUEMA PARA LA CREACIÓN DEL CATASTRO URBANO</vt:lpstr>
      <vt:lpstr>Presentación de PowerPoint</vt:lpstr>
      <vt:lpstr>Presentación de PowerPoint</vt:lpstr>
      <vt:lpstr>CATASTRO URBANO</vt:lpstr>
      <vt:lpstr>CATASTRO RURAL Y SIG</vt:lpstr>
      <vt:lpstr>DECRETO LEY 332/15</vt:lpstr>
      <vt:lpstr>COMISIÓN NACIONAL DE CATASTRO</vt:lpstr>
      <vt:lpstr>DECRETO LEY 332/15</vt:lpstr>
      <vt:lpstr>Presentación de PowerPoint</vt:lpstr>
      <vt:lpstr> </vt:lpstr>
    </vt:vector>
  </TitlesOfParts>
  <Company>MINFAR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Candido</dc:creator>
  <cp:lastModifiedBy>Ramón Lorenzo Nodal Jorge</cp:lastModifiedBy>
  <cp:revision>132</cp:revision>
  <cp:lastPrinted>2014-12-09T22:27:41Z</cp:lastPrinted>
  <dcterms:created xsi:type="dcterms:W3CDTF">2012-06-27T14:01:03Z</dcterms:created>
  <dcterms:modified xsi:type="dcterms:W3CDTF">2015-08-16T21:28:44Z</dcterms:modified>
</cp:coreProperties>
</file>