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69" r:id="rId16"/>
    <p:sldId id="270" r:id="rId17"/>
    <p:sldId id="279" r:id="rId18"/>
    <p:sldId id="283" r:id="rId19"/>
    <p:sldId id="280" r:id="rId20"/>
    <p:sldId id="284" r:id="rId21"/>
    <p:sldId id="281" r:id="rId22"/>
    <p:sldId id="285" r:id="rId23"/>
    <p:sldId id="286" r:id="rId24"/>
    <p:sldId id="272" r:id="rId25"/>
  </p:sldIdLst>
  <p:sldSz cx="10080625" cy="7559675"/>
  <p:notesSz cx="7559675" cy="10691813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003399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3" autoAdjust="0"/>
    <p:restoredTop sz="94660"/>
  </p:normalViewPr>
  <p:slideViewPr>
    <p:cSldViewPr snapToGrid="0">
      <p:cViewPr varScale="1">
        <p:scale>
          <a:sx n="35" d="100"/>
          <a:sy n="35" d="100"/>
        </p:scale>
        <p:origin x="-1362" y="-7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Imagen 36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Imagen 37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105AB-8F6B-4D23-9869-656A40F3C7AF}" type="slidenum">
              <a:rPr lang="es-ES_tradnl" altLang="es-PE"/>
              <a:pPr/>
              <a:t>‹Nº›</a:t>
            </a:fld>
            <a:endParaRPr lang="es-ES_tradnl" altLang="es-P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Imagen 75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77" name="Imagen 76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>
                <a:latin typeface="Arial"/>
              </a:rPr>
              <a:t>Clique para editar o formato do texto do título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t-BR" sz="3200">
                <a:latin typeface="Arial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800">
                <a:latin typeface="Arial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400">
                <a:latin typeface="Arial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000">
                <a:latin typeface="Arial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7.º Nível da estrutura de tópicos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>
                <a:latin typeface="Times New Roman"/>
              </a:rPr>
              <a:t>&lt;data/hora&gt;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pt-BR" sz="1400">
                <a:latin typeface="Times New Roman"/>
              </a:rPr>
              <a:t>&lt;rodapé&gt;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C9E67C1C-04F7-4BC5-B25F-0986C9DEC57B}" type="slidenum">
              <a:rPr lang="pt-BR" sz="1400">
                <a:latin typeface="Times New Roman"/>
              </a:rPr>
              <a:pPr algn="r"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>
                <a:latin typeface="Arial"/>
              </a:rPr>
              <a:t>Clique para editar o formato do texto do título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t-BR" sz="3200">
                <a:latin typeface="Arial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800">
                <a:latin typeface="Arial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400">
                <a:latin typeface="Arial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000">
                <a:latin typeface="Arial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7.º Nível da estrutura de tópicos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>
                <a:latin typeface="Times New Roman"/>
              </a:rPr>
              <a:t>&lt;data/hora&gt;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pt-BR" sz="1400">
                <a:latin typeface="Times New Roman"/>
              </a:rPr>
              <a:t>&lt;rodapé&gt;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7940EF22-55AF-4CC7-A50B-3D8CDDA5FEA1}" type="slidenum">
              <a:rPr lang="pt-BR" sz="1400">
                <a:latin typeface="Times New Roman"/>
              </a:rPr>
              <a:pPr algn="r"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ángulo 1"/>
          <p:cNvSpPr/>
          <p:nvPr/>
        </p:nvSpPr>
        <p:spPr>
          <a:xfrm>
            <a:off x="728967" y="5747239"/>
            <a:ext cx="9138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400" b="1" dirty="0" smtClean="0"/>
              <a:t>Catastro y Gestión de la Tierra, fundamentalmente en lo referido a regularización de tierras y como herramienta para el fortalecimiento de los territorios y su identidad. </a:t>
            </a:r>
            <a:endParaRPr lang="es-PE" sz="1400" b="1" dirty="0"/>
          </a:p>
        </p:txBody>
      </p:sp>
      <p:sp>
        <p:nvSpPr>
          <p:cNvPr id="3" name="Rectángulo 2"/>
          <p:cNvSpPr/>
          <p:nvPr/>
        </p:nvSpPr>
        <p:spPr>
          <a:xfrm>
            <a:off x="680575" y="929613"/>
            <a:ext cx="858592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s-PE" sz="4000" b="1" dirty="0">
                <a:solidFill>
                  <a:srgbClr val="000066"/>
                </a:solidFill>
                <a:ea typeface="Arial Unicode MS" pitchFamily="34" charset="-128"/>
                <a:cs typeface="Arial Unicode MS" pitchFamily="34" charset="-128"/>
              </a:rPr>
              <a:t>“Catastro con fines de Formalización de la propiedad urbana en el Perú”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656000" y="3377219"/>
            <a:ext cx="7610496" cy="11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s-ES" sz="2600" b="1" dirty="0" smtClean="0">
                <a:solidFill>
                  <a:srgbClr val="000066"/>
                </a:solidFill>
                <a:cs typeface="Arial" charset="0"/>
              </a:rPr>
              <a:t>Expositor: Ing. Jeny Malca Murga</a:t>
            </a:r>
          </a:p>
          <a:p>
            <a:pPr marL="342900" indent="-342900" algn="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s-ES" sz="2200" b="1" dirty="0" smtClean="0">
                <a:solidFill>
                  <a:srgbClr val="000066"/>
                </a:solidFill>
                <a:cs typeface="Arial" charset="0"/>
              </a:rPr>
              <a:t>Asesor de Presidencia Ejecutiva </a:t>
            </a:r>
          </a:p>
          <a:p>
            <a:pPr marL="342900" indent="-342900" algn="r" fontAlgn="base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</a:pPr>
            <a:r>
              <a:rPr lang="es-ES" sz="2200" b="1" dirty="0" smtClean="0">
                <a:solidFill>
                  <a:srgbClr val="000066"/>
                </a:solidFill>
                <a:cs typeface="Arial" charset="0"/>
              </a:rPr>
              <a:t>COFOPRI</a:t>
            </a:r>
            <a:endParaRPr lang="es-ES" sz="220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62214" y="145624"/>
            <a:ext cx="1085182" cy="63684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89930"/>
            <a:ext cx="1085182" cy="6462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0700" y="680290"/>
            <a:ext cx="8289660" cy="4687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000" y="5349642"/>
            <a:ext cx="8401016" cy="67671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39560" y="6026357"/>
            <a:ext cx="5925826" cy="3779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32655" y="139768"/>
            <a:ext cx="295072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79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0902" y="720000"/>
            <a:ext cx="8218195" cy="52270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66442" y="6060536"/>
            <a:ext cx="5925826" cy="3779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73737" y="252884"/>
            <a:ext cx="295072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28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3610" y="144000"/>
            <a:ext cx="1085182" cy="6400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000" y="170447"/>
            <a:ext cx="9429839" cy="63455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7187" y="288000"/>
            <a:ext cx="293852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4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texto"/>
          <p:cNvSpPr>
            <a:spLocks noGrp="1"/>
          </p:cNvSpPr>
          <p:nvPr>
            <p:ph type="body" idx="1"/>
          </p:nvPr>
        </p:nvSpPr>
        <p:spPr>
          <a:xfrm>
            <a:off x="716503" y="2441146"/>
            <a:ext cx="2598911" cy="1732426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000" dirty="0" smtClean="0">
                <a:solidFill>
                  <a:srgbClr val="0000CC"/>
                </a:solidFill>
              </a:rPr>
              <a:t> DIAGNÓSTICO TÉCNICO -LEGAL</a:t>
            </a:r>
          </a:p>
          <a:p>
            <a:pPr algn="ctr">
              <a:defRPr/>
            </a:pPr>
            <a:r>
              <a:rPr lang="es-ES" sz="1800" dirty="0" smtClean="0"/>
              <a:t>(PROCESO CERO)</a:t>
            </a:r>
          </a:p>
          <a:p>
            <a:pPr algn="ctr">
              <a:defRPr/>
            </a:pPr>
            <a:endParaRPr lang="es-ES" sz="1800" dirty="0" smtClean="0"/>
          </a:p>
        </p:txBody>
      </p:sp>
      <p:sp>
        <p:nvSpPr>
          <p:cNvPr id="819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024208" y="2441146"/>
            <a:ext cx="2835176" cy="1732426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000" dirty="0" smtClean="0">
                <a:solidFill>
                  <a:srgbClr val="0000CC"/>
                </a:solidFill>
              </a:rPr>
              <a:t>SANEAMIENTO INTEGRAL </a:t>
            </a:r>
          </a:p>
          <a:p>
            <a:pPr algn="ctr">
              <a:defRPr/>
            </a:pPr>
            <a:r>
              <a:rPr lang="es-ES" sz="1800" dirty="0" smtClean="0"/>
              <a:t>(PROCESO UNO</a:t>
            </a:r>
            <a:r>
              <a:rPr lang="es-ES" sz="1500" dirty="0" smtClean="0"/>
              <a:t>)</a:t>
            </a:r>
          </a:p>
          <a:p>
            <a:pPr algn="ctr">
              <a:defRPr/>
            </a:pPr>
            <a:endParaRPr lang="es-ES" sz="1500" dirty="0" smtClean="0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795258" y="5039784"/>
            <a:ext cx="2756421" cy="1486773"/>
          </a:xfrm>
          <a:prstGeom prst="rect">
            <a:avLst/>
          </a:prstGeom>
          <a:noFill/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fontAlgn="ctr">
              <a:defRPr/>
            </a:pPr>
            <a:r>
              <a:rPr lang="es-ES_tradnl" dirty="0">
                <a:latin typeface="Arial" charset="0"/>
                <a:cs typeface="Arial" charset="0"/>
              </a:rPr>
              <a:t>No hay producto: Sólo determina el universo potencial de lotes urbanos factibles de formalizar.</a:t>
            </a:r>
            <a:endParaRPr lang="es-PE" dirty="0">
              <a:latin typeface="Arial" charset="0"/>
              <a:cs typeface="Arial" charset="0"/>
            </a:endParaRPr>
          </a:p>
        </p:txBody>
      </p:sp>
      <p:sp>
        <p:nvSpPr>
          <p:cNvPr id="18" name="4 Marcador de texto"/>
          <p:cNvSpPr txBox="1">
            <a:spLocks/>
          </p:cNvSpPr>
          <p:nvPr/>
        </p:nvSpPr>
        <p:spPr bwMode="auto">
          <a:xfrm>
            <a:off x="7489424" y="2441146"/>
            <a:ext cx="2362646" cy="173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0794" tIns="50397" rIns="100794" bIns="50397" anchor="b"/>
          <a:lstStyle/>
          <a:p>
            <a:pPr algn="ctr" fontAlgn="ctr">
              <a:spcBef>
                <a:spcPct val="20000"/>
              </a:spcBef>
              <a:defRPr/>
            </a:pPr>
            <a:r>
              <a:rPr lang="es-ES" sz="2000" b="1" dirty="0">
                <a:solidFill>
                  <a:srgbClr val="0000CC"/>
                </a:solidFill>
              </a:rPr>
              <a:t>SANEAMIENTO INDIVIDUAL</a:t>
            </a:r>
          </a:p>
          <a:p>
            <a:pPr algn="ctr" fontAlgn="ctr">
              <a:spcBef>
                <a:spcPct val="20000"/>
              </a:spcBef>
              <a:buFont typeface="Arial" charset="0"/>
              <a:buNone/>
              <a:defRPr/>
            </a:pPr>
            <a:r>
              <a:rPr lang="es-ES" b="1" dirty="0">
                <a:solidFill>
                  <a:schemeClr val="tx1"/>
                </a:solidFill>
              </a:rPr>
              <a:t>(PROCESO DOS)</a:t>
            </a:r>
          </a:p>
          <a:p>
            <a:pPr algn="ctr" fontAlgn="ctr">
              <a:spcBef>
                <a:spcPct val="20000"/>
              </a:spcBef>
              <a:buFont typeface="Arial" charset="0"/>
              <a:buNone/>
              <a:defRPr/>
            </a:pP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2" name="31 Rectángulo"/>
          <p:cNvSpPr>
            <a:spLocks noChangeArrowheads="1"/>
          </p:cNvSpPr>
          <p:nvPr/>
        </p:nvSpPr>
        <p:spPr bwMode="auto">
          <a:xfrm>
            <a:off x="4102963" y="5118531"/>
            <a:ext cx="2520156" cy="932775"/>
          </a:xfrm>
          <a:prstGeom prst="rect">
            <a:avLst/>
          </a:prstGeom>
          <a:noFill/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fontAlgn="ctr">
              <a:defRPr/>
            </a:pPr>
            <a:r>
              <a:rPr lang="es-ES_tradnl" dirty="0">
                <a:latin typeface="Arial" charset="0"/>
                <a:cs typeface="Arial" charset="0"/>
              </a:rPr>
              <a:t>Producto: Inscripción del PP y PTL de la posesión informal</a:t>
            </a:r>
            <a:endParaRPr lang="es-PE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25 Rectángulo"/>
          <p:cNvSpPr>
            <a:spLocks noChangeArrowheads="1"/>
          </p:cNvSpPr>
          <p:nvPr/>
        </p:nvSpPr>
        <p:spPr bwMode="auto">
          <a:xfrm>
            <a:off x="7331913" y="5118531"/>
            <a:ext cx="2520156" cy="1209774"/>
          </a:xfrm>
          <a:prstGeom prst="rect">
            <a:avLst/>
          </a:prstGeom>
          <a:noFill/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fontAlgn="ctr">
              <a:defRPr/>
            </a:pPr>
            <a:r>
              <a:rPr lang="es-ES_tradnl" dirty="0">
                <a:latin typeface="Arial" charset="0"/>
                <a:cs typeface="Arial" charset="0"/>
              </a:rPr>
              <a:t>Producto: Emisión e Inscripción del titulo de propiedad en el Registro de Predios</a:t>
            </a:r>
            <a:r>
              <a:rPr lang="es-ES_tradnl" b="1" dirty="0">
                <a:latin typeface="Arial" charset="0"/>
                <a:cs typeface="Arial" charset="0"/>
              </a:rPr>
              <a:t>.</a:t>
            </a:r>
            <a:endParaRPr lang="es-PE" dirty="0">
              <a:latin typeface="Arial" charset="0"/>
              <a:cs typeface="Arial" charset="0"/>
            </a:endParaRPr>
          </a:p>
        </p:txBody>
      </p:sp>
      <p:sp>
        <p:nvSpPr>
          <p:cNvPr id="23560" name="23 Rectángulo"/>
          <p:cNvSpPr>
            <a:spLocks noChangeArrowheads="1"/>
          </p:cNvSpPr>
          <p:nvPr/>
        </p:nvSpPr>
        <p:spPr bwMode="auto">
          <a:xfrm>
            <a:off x="779929" y="629973"/>
            <a:ext cx="8579224" cy="1055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algn="ctr" fontAlgn="ctr"/>
            <a:r>
              <a:rPr lang="es-MX" altLang="es-PE" sz="3100" b="1" dirty="0" smtClean="0">
                <a:solidFill>
                  <a:srgbClr val="132FA7"/>
                </a:solidFill>
              </a:rPr>
              <a:t>PROCESO </a:t>
            </a:r>
            <a:r>
              <a:rPr lang="es-MX" altLang="es-PE" sz="3100" b="1" dirty="0">
                <a:solidFill>
                  <a:srgbClr val="132FA7"/>
                </a:solidFill>
              </a:rPr>
              <a:t>DE SANEAMIENTO</a:t>
            </a:r>
          </a:p>
          <a:p>
            <a:pPr algn="ctr" fontAlgn="ctr"/>
            <a:r>
              <a:rPr lang="es-MX" altLang="es-PE" sz="3100" b="1" dirty="0">
                <a:solidFill>
                  <a:srgbClr val="132FA7"/>
                </a:solidFill>
              </a:rPr>
              <a:t>FISICO </a:t>
            </a:r>
            <a:r>
              <a:rPr lang="es-MX" altLang="es-PE" sz="3100" b="1" dirty="0" smtClean="0">
                <a:solidFill>
                  <a:srgbClr val="132FA7"/>
                </a:solidFill>
              </a:rPr>
              <a:t>LEGAL</a:t>
            </a:r>
            <a:endParaRPr lang="es-MX" altLang="es-PE" sz="3100" b="1" dirty="0">
              <a:solidFill>
                <a:srgbClr val="132FA7"/>
              </a:solidFill>
            </a:endParaRPr>
          </a:p>
        </p:txBody>
      </p:sp>
      <p:sp>
        <p:nvSpPr>
          <p:cNvPr id="19" name="18 Flecha derecha"/>
          <p:cNvSpPr/>
          <p:nvPr/>
        </p:nvSpPr>
        <p:spPr>
          <a:xfrm>
            <a:off x="3472924" y="3228612"/>
            <a:ext cx="551285" cy="23623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ctr">
              <a:defRPr/>
            </a:pPr>
            <a:endParaRPr lang="es-ES" dirty="0"/>
          </a:p>
        </p:txBody>
      </p:sp>
      <p:sp>
        <p:nvSpPr>
          <p:cNvPr id="20" name="19 Flecha derecha"/>
          <p:cNvSpPr/>
          <p:nvPr/>
        </p:nvSpPr>
        <p:spPr>
          <a:xfrm>
            <a:off x="6938139" y="3228612"/>
            <a:ext cx="472529" cy="23623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ctr">
              <a:defRPr/>
            </a:pPr>
            <a:endParaRPr lang="es-ES" dirty="0"/>
          </a:p>
        </p:txBody>
      </p:sp>
      <p:sp>
        <p:nvSpPr>
          <p:cNvPr id="21" name="20 Flecha abajo"/>
          <p:cNvSpPr/>
          <p:nvPr/>
        </p:nvSpPr>
        <p:spPr>
          <a:xfrm>
            <a:off x="1819071" y="4331065"/>
            <a:ext cx="236264" cy="708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ctr">
              <a:defRPr/>
            </a:pPr>
            <a:endParaRPr lang="es-ES" dirty="0"/>
          </a:p>
        </p:txBody>
      </p:sp>
      <p:sp>
        <p:nvSpPr>
          <p:cNvPr id="23" name="22 Flecha abajo"/>
          <p:cNvSpPr/>
          <p:nvPr/>
        </p:nvSpPr>
        <p:spPr>
          <a:xfrm>
            <a:off x="4969267" y="4331064"/>
            <a:ext cx="236264" cy="629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ctr">
              <a:defRPr/>
            </a:pPr>
            <a:endParaRPr lang="es-ES" dirty="0"/>
          </a:p>
        </p:txBody>
      </p:sp>
      <p:sp>
        <p:nvSpPr>
          <p:cNvPr id="24" name="23 Flecha abajo"/>
          <p:cNvSpPr/>
          <p:nvPr/>
        </p:nvSpPr>
        <p:spPr>
          <a:xfrm>
            <a:off x="8434482" y="4331064"/>
            <a:ext cx="236264" cy="629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fontAlgn="ctr">
              <a:defRPr/>
            </a:pPr>
            <a:endParaRPr lang="es-ES" dirty="0"/>
          </a:p>
        </p:txBody>
      </p:sp>
      <p:pic>
        <p:nvPicPr>
          <p:cNvPr id="23566" name="Imagen 13"/>
          <p:cNvPicPr>
            <a:picLocks noChangeAspect="1" noChangeArrowheads="1"/>
          </p:cNvPicPr>
          <p:nvPr/>
        </p:nvPicPr>
        <p:blipFill>
          <a:blip r:embed="rId2" cstate="print"/>
          <a:srcRect t="5029" b="20161"/>
          <a:stretch>
            <a:fillRect/>
          </a:stretch>
        </p:blipFill>
        <p:spPr bwMode="auto">
          <a:xfrm>
            <a:off x="4039251" y="6695212"/>
            <a:ext cx="1898868" cy="82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Imagen 14"/>
          <p:cNvPicPr>
            <a:picLocks noChangeAspect="1" noChangeArrowheads="1"/>
          </p:cNvPicPr>
          <p:nvPr/>
        </p:nvPicPr>
        <p:blipFill>
          <a:blip r:embed="rId3" cstate="print"/>
          <a:srcRect t="9988" b="9988"/>
          <a:stretch>
            <a:fillRect/>
          </a:stretch>
        </p:blipFill>
        <p:spPr bwMode="auto">
          <a:xfrm>
            <a:off x="8568531" y="6766960"/>
            <a:ext cx="1436840" cy="73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Shape 2"/>
          <p:cNvSpPr txBox="1"/>
          <p:nvPr/>
        </p:nvSpPr>
        <p:spPr>
          <a:xfrm>
            <a:off x="197763" y="7253439"/>
            <a:ext cx="1736108" cy="229240"/>
          </a:xfrm>
          <a:prstGeom prst="rect">
            <a:avLst/>
          </a:prstGeom>
          <a:noFill/>
          <a:ln>
            <a:noFill/>
          </a:ln>
        </p:spPr>
        <p:txBody>
          <a:bodyPr lIns="89990" tIns="44995" rIns="89990" bIns="44995"/>
          <a:lstStyle/>
          <a:p>
            <a:pPr>
              <a:defRPr/>
            </a:pPr>
            <a:r>
              <a:rPr lang="pt-BR" sz="1200" dirty="0">
                <a:solidFill>
                  <a:srgbClr val="996633"/>
                </a:solidFill>
                <a:latin typeface="Trebuchet MS"/>
              </a:rPr>
              <a:t>Brasília, Brasil – 2015</a:t>
            </a:r>
            <a:endParaRPr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3569" name="Imagen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025" y="6749461"/>
            <a:ext cx="107981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0" name="CustomShape 3"/>
          <p:cNvSpPr>
            <a:spLocks noChangeArrowheads="1"/>
          </p:cNvSpPr>
          <p:nvPr/>
        </p:nvSpPr>
        <p:spPr bwMode="auto">
          <a:xfrm>
            <a:off x="0" y="6551719"/>
            <a:ext cx="10080625" cy="143494"/>
          </a:xfrm>
          <a:prstGeom prst="rect">
            <a:avLst/>
          </a:prstGeom>
          <a:gradFill rotWithShape="0"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 w="9525">
            <a:solidFill>
              <a:srgbClr val="3465A4"/>
            </a:solidFill>
            <a:miter lim="800000"/>
            <a:headEnd/>
            <a:tailEnd/>
          </a:ln>
        </p:spPr>
        <p:txBody>
          <a:bodyPr lIns="100794" tIns="50397" rIns="100794" bIns="50397"/>
          <a:lstStyle/>
          <a:p>
            <a:endParaRPr lang="es-PE"/>
          </a:p>
        </p:txBody>
      </p:sp>
      <p:sp>
        <p:nvSpPr>
          <p:cNvPr id="23571" name="CustomShape 4"/>
          <p:cNvSpPr>
            <a:spLocks noChangeArrowheads="1"/>
          </p:cNvSpPr>
          <p:nvPr/>
        </p:nvSpPr>
        <p:spPr bwMode="auto">
          <a:xfrm>
            <a:off x="0" y="1"/>
            <a:ext cx="10080625" cy="145244"/>
          </a:xfrm>
          <a:prstGeom prst="rect">
            <a:avLst/>
          </a:prstGeom>
          <a:gradFill rotWithShape="0"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 w="9525">
            <a:solidFill>
              <a:srgbClr val="3465A4"/>
            </a:solidFill>
            <a:miter lim="800000"/>
            <a:headEnd/>
            <a:tailEnd/>
          </a:ln>
        </p:spPr>
        <p:txBody>
          <a:bodyPr lIns="100794" tIns="50397" rIns="100794" bIns="50397"/>
          <a:lstStyle/>
          <a:p>
            <a:endParaRPr lang="es-PE"/>
          </a:p>
        </p:txBody>
      </p:sp>
      <p:pic>
        <p:nvPicPr>
          <p:cNvPr id="2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4235" y="111600"/>
            <a:ext cx="1085182" cy="643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8195" grpId="0" build="allAtOnce" animBg="1"/>
      <p:bldP spid="11" grpId="0" build="allAtOnce" animBg="1"/>
      <p:bldP spid="18" grpId="0" build="allAtOnce" animBg="1"/>
      <p:bldP spid="32" grpId="0" build="allAtOnce" animBg="1"/>
      <p:bldP spid="26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1457" y="216000"/>
            <a:ext cx="5797798" cy="4938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29905" y="144000"/>
            <a:ext cx="2950720" cy="646232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74702" y="1152479"/>
            <a:ext cx="8262033" cy="119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Ocupación desorganizada del territorio</a:t>
            </a:r>
          </a:p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Suelo urbano ocupado carente de servicios básicos</a:t>
            </a:r>
          </a:p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Ocupación de suelo en zona de riesgo.</a:t>
            </a:r>
          </a:p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Suelo sin infraestructura de acceso</a:t>
            </a:r>
          </a:p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Suelo sin equipamiento urbano</a:t>
            </a:r>
          </a:p>
          <a:p>
            <a:pPr algn="just">
              <a:buFont typeface="Wingdings" pitchFamily="2" charset="2"/>
              <a:buChar char="ü"/>
            </a:pPr>
            <a:r>
              <a:rPr lang="es-PE" sz="1600" b="1" dirty="0"/>
              <a:t>Aparición de traficantes de tierras</a:t>
            </a:r>
          </a:p>
          <a:p>
            <a:pPr lvl="0" algn="just">
              <a:buFont typeface="Wingdings" pitchFamily="2" charset="2"/>
              <a:buChar char="ü"/>
            </a:pPr>
            <a:endParaRPr lang="es-PE" sz="1600" b="1" dirty="0" smtClean="0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674702" y="620411"/>
            <a:ext cx="8158291" cy="76577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 algn="just"/>
            <a:r>
              <a:rPr lang="es-P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Las consecuencias de hacer permanente una NORMA DE REGULARIZACIÓN MASIVA de ocupaciones informales del suelo a generado:</a:t>
            </a:r>
            <a:endParaRPr lang="es-PE" sz="1600" b="1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778444" y="2793801"/>
            <a:ext cx="8158291" cy="45213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 algn="just"/>
            <a:r>
              <a:rPr lang="es-P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ausencia de alternativas por parte del Estado en materia de suelo formal y acceso a vivienda, a generado: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8444" y="3323881"/>
            <a:ext cx="8262033" cy="138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PE" sz="1600" b="1" dirty="0"/>
              <a:t>Crecimiento desordenado de las </a:t>
            </a:r>
            <a:r>
              <a:rPr lang="es-PE" sz="1600" b="1" dirty="0" smtClean="0"/>
              <a:t>ciudades sin planificación </a:t>
            </a:r>
          </a:p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Complejiza y encarece el acceso a servicios básicos</a:t>
            </a:r>
          </a:p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Complejiza y encarece la mitigación de riesgos</a:t>
            </a:r>
          </a:p>
          <a:p>
            <a:pPr lvl="0" algn="just">
              <a:buFont typeface="Wingdings" pitchFamily="2" charset="2"/>
              <a:buChar char="ü"/>
            </a:pPr>
            <a:r>
              <a:rPr lang="es-PE" sz="1600" b="1" dirty="0" smtClean="0"/>
              <a:t>Complejiza y encarece dotación de infraestructura de acceso</a:t>
            </a:r>
          </a:p>
          <a:p>
            <a:pPr algn="just">
              <a:buFont typeface="Wingdings" pitchFamily="2" charset="2"/>
              <a:buChar char="ü"/>
            </a:pPr>
            <a:r>
              <a:rPr lang="es-PE" sz="1600" b="1" dirty="0"/>
              <a:t>Complejiza y </a:t>
            </a:r>
            <a:r>
              <a:rPr lang="es-PE" sz="1600" b="1" dirty="0" smtClean="0"/>
              <a:t>encarece acceso a equipamiento urbano</a:t>
            </a:r>
          </a:p>
          <a:p>
            <a:pPr algn="just">
              <a:buFont typeface="Wingdings" pitchFamily="2" charset="2"/>
              <a:buChar char="ü"/>
            </a:pPr>
            <a:r>
              <a:rPr lang="es-PE" sz="1600" b="1" dirty="0" smtClean="0"/>
              <a:t>Hace atractiva </a:t>
            </a:r>
            <a:r>
              <a:rPr lang="es-PE" sz="1600" b="1" dirty="0"/>
              <a:t>la oferta del traficante de </a:t>
            </a:r>
            <a:r>
              <a:rPr lang="es-PE" sz="1600" b="1" dirty="0" smtClean="0"/>
              <a:t>tierras</a:t>
            </a:r>
          </a:p>
          <a:p>
            <a:pPr lvl="0" algn="just">
              <a:buFont typeface="Wingdings" pitchFamily="2" charset="2"/>
              <a:buChar char="ü"/>
            </a:pPr>
            <a:endParaRPr lang="es-PE" sz="1600" b="1" dirty="0" smtClean="0"/>
          </a:p>
          <a:p>
            <a:pPr algn="just">
              <a:buFont typeface="Wingdings" pitchFamily="2" charset="2"/>
              <a:buChar char="ü"/>
            </a:pPr>
            <a:endParaRPr lang="es-PE" sz="1600" b="1" dirty="0"/>
          </a:p>
          <a:p>
            <a:pPr lvl="0" algn="just">
              <a:buFont typeface="Wingdings" pitchFamily="2" charset="2"/>
              <a:buChar char="ü"/>
            </a:pPr>
            <a:endParaRPr lang="es-PE" sz="1600" b="1" dirty="0" smtClean="0"/>
          </a:p>
          <a:p>
            <a:pPr lvl="0" algn="just">
              <a:buFont typeface="Wingdings" pitchFamily="2" charset="2"/>
              <a:buChar char="ü"/>
            </a:pPr>
            <a:endParaRPr lang="es-PE" sz="1600" b="1" dirty="0" smtClean="0"/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778444" y="4979438"/>
            <a:ext cx="8158291" cy="45213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 algn="just"/>
            <a:r>
              <a:rPr lang="es-PE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 debilitamiento de la institucionalidad del Estado para gestionar el Territorio  han generado: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78444" y="5459094"/>
            <a:ext cx="8262033" cy="65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s-PE" sz="1600" b="1" dirty="0" smtClean="0"/>
              <a:t>Gestión reactiva del Estado</a:t>
            </a:r>
          </a:p>
          <a:p>
            <a:pPr algn="just">
              <a:buFont typeface="Wingdings" pitchFamily="2" charset="2"/>
              <a:buChar char="ü"/>
            </a:pPr>
            <a:r>
              <a:rPr lang="es-PE" sz="1600" b="1" dirty="0" smtClean="0"/>
              <a:t>Violación del derecho de propiedad </a:t>
            </a:r>
          </a:p>
          <a:p>
            <a:pPr algn="just">
              <a:buFont typeface="Wingdings" pitchFamily="2" charset="2"/>
              <a:buChar char="ü"/>
            </a:pPr>
            <a:r>
              <a:rPr lang="es-PE" sz="1600" b="1" dirty="0" smtClean="0"/>
              <a:t>Exposición al peligro</a:t>
            </a:r>
          </a:p>
          <a:p>
            <a:pPr algn="just">
              <a:buFont typeface="Wingdings" pitchFamily="2" charset="2"/>
              <a:buChar char="ü"/>
            </a:pPr>
            <a:r>
              <a:rPr lang="es-PE" sz="1600" b="1" dirty="0" smtClean="0"/>
              <a:t>Incentivos perversos en favor de la ocupación informal</a:t>
            </a:r>
          </a:p>
          <a:p>
            <a:pPr algn="just">
              <a:buFont typeface="Wingdings" pitchFamily="2" charset="2"/>
              <a:buChar char="ü"/>
            </a:pPr>
            <a:endParaRPr lang="es-PE" sz="1600" b="1" dirty="0" smtClean="0"/>
          </a:p>
          <a:p>
            <a:pPr algn="just">
              <a:buFont typeface="Wingdings" pitchFamily="2" charset="2"/>
              <a:buChar char="ü"/>
            </a:pPr>
            <a:endParaRPr lang="es-PE" sz="1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0965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0034" y="5692577"/>
            <a:ext cx="8839966" cy="591363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97785" y="1414383"/>
            <a:ext cx="8315299" cy="15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buFont typeface="Wingdings" panose="05000000000000000000" pitchFamily="2" charset="2"/>
              <a:buChar char="ü"/>
            </a:pPr>
            <a:r>
              <a:rPr lang="es-ES_tradnl" sz="1800" b="1" dirty="0" smtClean="0"/>
              <a:t>Eliminación de entrega de tierras de manera gratuita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ES_tradnl" sz="1800" b="1" dirty="0" smtClean="0"/>
              <a:t>Políticas de articulación inter sectorial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ES_tradnl" sz="1800" b="1" dirty="0" smtClean="0"/>
              <a:t>Políticas de integración social y económica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ES_tradnl" sz="1800" b="1" dirty="0" smtClean="0"/>
              <a:t>Involucramiento de los gobiernos locales como responsables del  desarrollo Urbano</a:t>
            </a:r>
            <a:endParaRPr lang="en-US" altLang="es-PE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788459" y="841195"/>
            <a:ext cx="7984331" cy="6096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just" defTabSz="685800">
              <a:lnSpc>
                <a:spcPct val="90000"/>
              </a:lnSpc>
              <a:tabLst>
                <a:tab pos="87313" algn="l"/>
                <a:tab pos="363538" algn="l"/>
              </a:tabLst>
              <a:defRPr/>
            </a:pPr>
            <a:r>
              <a:rPr lang="es-PE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Formular un nuevo modelo integral de intervención para  acceso a la vivienda popular, mediante:</a:t>
            </a:r>
            <a:endParaRPr lang="es-PE" b="1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953944" y="3495675"/>
            <a:ext cx="7984331" cy="6096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just" defTabSz="685800">
              <a:lnSpc>
                <a:spcPct val="90000"/>
              </a:lnSpc>
              <a:tabLst>
                <a:tab pos="87313" algn="l"/>
                <a:tab pos="363538" algn="l"/>
              </a:tabLst>
              <a:defRPr/>
            </a:pPr>
            <a:r>
              <a:rPr lang="es-PE" b="1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Diseñar una solución temporal para cerrar la brecha de informalidad de ocupación del suelo, mediante:</a:t>
            </a:r>
            <a:endParaRPr lang="es-PE" b="1" dirty="0">
              <a:solidFill>
                <a:srgbClr val="FF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857146" y="4046655"/>
            <a:ext cx="8315299" cy="15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>
              <a:buFont typeface="Wingdings" panose="05000000000000000000" pitchFamily="2" charset="2"/>
              <a:buChar char="ü"/>
            </a:pPr>
            <a:r>
              <a:rPr lang="es-ES_tradnl" sz="1800" b="1" dirty="0" smtClean="0"/>
              <a:t>Normas temporales para regularizar ocupación informal existente. 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ES_tradnl" sz="1800" b="1" dirty="0" smtClean="0"/>
              <a:t>Reasentamientos en zonas seguras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s-ES_tradnl" sz="1800" b="1" dirty="0" smtClean="0"/>
              <a:t>Normas temporales para solución de contingencias legales administrativas</a:t>
            </a:r>
          </a:p>
          <a:p>
            <a:pPr lvl="0" algn="just">
              <a:buFont typeface="Wingdings" panose="05000000000000000000" pitchFamily="2" charset="2"/>
              <a:buChar char="ü"/>
            </a:pPr>
            <a:endParaRPr lang="es-ES_tradnl" sz="1800" b="1" dirty="0" smtClean="0"/>
          </a:p>
          <a:p>
            <a:pPr lvl="0" algn="just">
              <a:buFont typeface="Wingdings" panose="05000000000000000000" pitchFamily="2" charset="2"/>
              <a:buChar char="ü"/>
            </a:pPr>
            <a:endParaRPr lang="en-US" altLang="es-PE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736715" y="255270"/>
            <a:ext cx="2853690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/>
          <a:lstStyle/>
          <a:p>
            <a:pPr marL="0" indent="0" algn="l" defTabSz="914400" latinLnBrk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400" dirty="0" smtClean="0">
                <a:solidFill>
                  <a:srgbClr val="FF0000"/>
                </a:solidFill>
                <a:latin typeface="Arial Black" charset="0"/>
              </a:rPr>
              <a:t>3. DESAFIOS</a:t>
            </a:r>
            <a:endParaRPr lang="ko-KR" altLang="en-US" sz="2400" dirty="0" smtClean="0"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8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36417" y="255493"/>
            <a:ext cx="285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700" b="1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PE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PE" sz="24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DESAFIOS</a:t>
            </a:r>
            <a:endParaRPr lang="es-PE" sz="24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8888" t="12300" r="10292" b="9759"/>
          <a:stretch>
            <a:fillRect/>
          </a:stretch>
        </p:blipFill>
        <p:spPr bwMode="auto">
          <a:xfrm>
            <a:off x="513422" y="806823"/>
            <a:ext cx="9567203" cy="518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1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36417" y="255493"/>
            <a:ext cx="285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700" b="1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PE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PE" sz="24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DESAFIOS</a:t>
            </a:r>
            <a:endParaRPr lang="es-PE" sz="24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9095" t="12300" r="10292" b="9392"/>
          <a:stretch>
            <a:fillRect/>
          </a:stretch>
        </p:blipFill>
        <p:spPr bwMode="auto">
          <a:xfrm>
            <a:off x="675260" y="995083"/>
            <a:ext cx="9159151" cy="50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1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36417" y="255493"/>
            <a:ext cx="285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700" b="1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PE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PE" sz="24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DESAFIOS</a:t>
            </a:r>
            <a:endParaRPr lang="es-PE" sz="24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8888" t="11932" r="10292" b="11230"/>
          <a:stretch>
            <a:fillRect/>
          </a:stretch>
        </p:blipFill>
        <p:spPr bwMode="auto">
          <a:xfrm>
            <a:off x="658034" y="914401"/>
            <a:ext cx="9207439" cy="492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1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36417" y="255493"/>
            <a:ext cx="285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700" b="1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PE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PE" sz="24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DESAFIOS</a:t>
            </a:r>
            <a:endParaRPr lang="es-PE" sz="24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10542" t="14138" r="8432" b="9024"/>
          <a:stretch>
            <a:fillRect/>
          </a:stretch>
        </p:blipFill>
        <p:spPr bwMode="auto">
          <a:xfrm>
            <a:off x="564776" y="923749"/>
            <a:ext cx="9488955" cy="50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1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" y="160487"/>
            <a:ext cx="10080000" cy="64199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3992" y="98673"/>
            <a:ext cx="1247721" cy="64461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60707" y="2637532"/>
            <a:ext cx="7517019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071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36417" y="255493"/>
            <a:ext cx="285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700" b="1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PE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PE" sz="24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DESAFIOS</a:t>
            </a:r>
            <a:endParaRPr lang="es-PE" sz="24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0748" t="12667" r="8638" b="9024"/>
          <a:stretch>
            <a:fillRect/>
          </a:stretch>
        </p:blipFill>
        <p:spPr bwMode="auto">
          <a:xfrm>
            <a:off x="594578" y="914401"/>
            <a:ext cx="9405365" cy="513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1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36417" y="255493"/>
            <a:ext cx="285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700" b="1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PE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PE" sz="24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DESAFIOS</a:t>
            </a:r>
            <a:endParaRPr lang="es-PE" sz="24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 l="10748" t="14138" r="8638" b="9392"/>
          <a:stretch>
            <a:fillRect/>
          </a:stretch>
        </p:blipFill>
        <p:spPr bwMode="auto">
          <a:xfrm>
            <a:off x="591670" y="806824"/>
            <a:ext cx="9488955" cy="506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1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36417" y="255493"/>
            <a:ext cx="2853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700" b="1">
                <a:solidFill>
                  <a:srgbClr val="000066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PE" sz="2400" b="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  <a:r>
              <a:rPr lang="es-PE" sz="2400" b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 DESAFIOS</a:t>
            </a:r>
            <a:endParaRPr lang="es-PE" sz="2400" b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 l="10542" t="14505" r="8638" b="7553"/>
          <a:stretch>
            <a:fillRect/>
          </a:stretch>
        </p:blipFill>
        <p:spPr bwMode="auto">
          <a:xfrm>
            <a:off x="564775" y="975686"/>
            <a:ext cx="9462061" cy="5130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31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4000"/>
            <a:ext cx="10080625" cy="640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74296" y="72000"/>
            <a:ext cx="1085182" cy="6472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000" y="2835340"/>
            <a:ext cx="914479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8419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3715" y="288000"/>
            <a:ext cx="2688569" cy="37310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4502" y="1065656"/>
            <a:ext cx="1292464" cy="18167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4587" y="5844673"/>
            <a:ext cx="4121253" cy="591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73553" y="2851277"/>
            <a:ext cx="24386" cy="35847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06964" y="2940403"/>
            <a:ext cx="3962743" cy="20057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27914" y="4865578"/>
            <a:ext cx="4170025" cy="15424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62214" y="118730"/>
            <a:ext cx="1085182" cy="63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670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8237" y="522259"/>
            <a:ext cx="1359526" cy="18838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6280" y="2621020"/>
            <a:ext cx="3828620" cy="10851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7610" y="5773316"/>
            <a:ext cx="4121253" cy="591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88327" y="144000"/>
            <a:ext cx="2408129" cy="34201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88444" y="3923168"/>
            <a:ext cx="4084674" cy="22252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44705" y="118730"/>
            <a:ext cx="1085182" cy="63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8243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44000"/>
            <a:ext cx="10080000" cy="640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483" y="981689"/>
            <a:ext cx="9144793" cy="19386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04102" y="89930"/>
            <a:ext cx="1085182" cy="646207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441700" y="2882265"/>
            <a:ext cx="6638290" cy="4031615"/>
          </a:xfrm>
          <a:prstGeom prst="rect">
            <a:avLst/>
          </a:prstGeom>
          <a:noFill/>
        </p:spPr>
        <p:txBody>
          <a:bodyPr wrap="square" lIns="91440" tIns="45720" rIns="91440" bIns="45720" anchor="t"/>
          <a:lstStyle/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HISTORIA</a:t>
            </a:r>
            <a:endParaRPr lang="ko-KR" altLang="en-US" sz="3200" b="1" dirty="0" smtClean="0">
              <a:latin typeface="Arial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200" b="1" dirty="0" smtClean="0">
              <a:latin typeface="Arial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2. LECCIONESS</a:t>
            </a:r>
            <a:endParaRPr lang="ko-KR" altLang="en-US" sz="3200" b="1" dirty="0" smtClean="0">
              <a:latin typeface="Arial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200" b="1" dirty="0" smtClean="0">
              <a:latin typeface="Arial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DESAFIOS</a:t>
            </a:r>
            <a:endParaRPr lang="ko-KR" altLang="en-US" sz="3200" b="1" dirty="0" smtClean="0">
              <a:latin typeface="Arial" charset="0"/>
            </a:endParaRPr>
          </a:p>
          <a:p>
            <a:pPr marL="0" indent="0" algn="l" defTabSz="914400" latinLnBrk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3200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41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9952" y="118730"/>
            <a:ext cx="1124351" cy="6426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765" y="151200"/>
            <a:ext cx="8730229" cy="451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54207" y="108884"/>
            <a:ext cx="2426418" cy="646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6000" y="670117"/>
            <a:ext cx="8010939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94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3684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000" y="217329"/>
            <a:ext cx="9260627" cy="49647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000" y="5267605"/>
            <a:ext cx="8663167" cy="12375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1335" y="288000"/>
            <a:ext cx="295072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968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/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696" y="-406533"/>
            <a:ext cx="8486368" cy="62855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000" y="5857528"/>
            <a:ext cx="8663167" cy="5974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90299" y="252884"/>
            <a:ext cx="295072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048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6696000"/>
            <a:ext cx="10080000" cy="8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9" name="Imagen 78"/>
          <p:cNvPicPr/>
          <p:nvPr/>
        </p:nvPicPr>
        <p:blipFill>
          <a:blip r:embed="rId2" cstate="print"/>
          <a:srcRect t="5029" b="20162"/>
          <a:stretch/>
        </p:blipFill>
        <p:spPr>
          <a:xfrm>
            <a:off x="4039560" y="6696000"/>
            <a:ext cx="1898640" cy="828000"/>
          </a:xfrm>
          <a:prstGeom prst="rect">
            <a:avLst/>
          </a:prstGeom>
          <a:ln>
            <a:noFill/>
          </a:ln>
        </p:spPr>
      </p:pic>
      <p:pic>
        <p:nvPicPr>
          <p:cNvPr id="80" name="Imagen 79"/>
          <p:cNvPicPr/>
          <p:nvPr/>
        </p:nvPicPr>
        <p:blipFill>
          <a:blip r:embed="rId3" cstate="print"/>
          <a:srcRect t="9988" b="9988"/>
          <a:stretch/>
        </p:blipFill>
        <p:spPr>
          <a:xfrm>
            <a:off x="8568000" y="6767280"/>
            <a:ext cx="1437840" cy="734760"/>
          </a:xfrm>
          <a:prstGeom prst="rect">
            <a:avLst/>
          </a:prstGeom>
          <a:ln>
            <a:noFill/>
          </a:ln>
        </p:spPr>
      </p:pic>
      <p:sp>
        <p:nvSpPr>
          <p:cNvPr id="81" name="TextShape 2"/>
          <p:cNvSpPr txBox="1"/>
          <p:nvPr/>
        </p:nvSpPr>
        <p:spPr>
          <a:xfrm>
            <a:off x="288000" y="7272000"/>
            <a:ext cx="1625400" cy="28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pt-BR" sz="1200">
                <a:solidFill>
                  <a:srgbClr val="996633"/>
                </a:solidFill>
                <a:latin typeface="Trebuchet MS"/>
              </a:rPr>
              <a:t>Brasília, Brasil – 2015</a:t>
            </a:r>
            <a:endParaRPr>
              <a:solidFill>
                <a:prstClr val="black"/>
              </a:solidFill>
            </a:endParaRPr>
          </a:p>
        </p:txBody>
      </p:sp>
      <p:pic>
        <p:nvPicPr>
          <p:cNvPr id="82" name="Imagen 81"/>
          <p:cNvPicPr/>
          <p:nvPr/>
        </p:nvPicPr>
        <p:blipFill>
          <a:blip r:embed="rId4" cstate="print"/>
          <a:stretch/>
        </p:blipFill>
        <p:spPr>
          <a:xfrm>
            <a:off x="576000" y="6768000"/>
            <a:ext cx="1080000" cy="504000"/>
          </a:xfrm>
          <a:prstGeom prst="rect">
            <a:avLst/>
          </a:prstGeom>
          <a:ln>
            <a:noFill/>
          </a:ln>
        </p:spPr>
      </p:pic>
      <p:sp>
        <p:nvSpPr>
          <p:cNvPr id="83" name="CustomShape 3"/>
          <p:cNvSpPr/>
          <p:nvPr/>
        </p:nvSpPr>
        <p:spPr>
          <a:xfrm>
            <a:off x="0" y="6552000"/>
            <a:ext cx="10080000" cy="144000"/>
          </a:xfrm>
          <a:prstGeom prst="rect">
            <a:avLst/>
          </a:prstGeom>
          <a:gradFill>
            <a:gsLst>
              <a:gs pos="0">
                <a:srgbClr val="94BD5E"/>
              </a:gs>
              <a:gs pos="100000">
                <a:srgbClr val="5C8526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CustomShape 4"/>
          <p:cNvSpPr/>
          <p:nvPr/>
        </p:nvSpPr>
        <p:spPr>
          <a:xfrm>
            <a:off x="0" y="0"/>
            <a:ext cx="10080000" cy="144000"/>
          </a:xfrm>
          <a:prstGeom prst="rect">
            <a:avLst/>
          </a:prstGeom>
          <a:gradFill>
            <a:gsLst>
              <a:gs pos="0">
                <a:srgbClr val="423C24"/>
              </a:gs>
              <a:gs pos="100000">
                <a:srgbClr val="968751"/>
              </a:gs>
            </a:gsLst>
            <a:lin ang="1800000"/>
          </a:gra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23991" y="118730"/>
            <a:ext cx="1085182" cy="6433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000" y="126252"/>
            <a:ext cx="9339881" cy="49150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416" y="5069202"/>
            <a:ext cx="8663167" cy="12375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17463" y="1455361"/>
            <a:ext cx="5157663" cy="11461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55141" y="450373"/>
            <a:ext cx="2950720" cy="6462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69405" y="4665515"/>
            <a:ext cx="438950" cy="4983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16000" y="4676382"/>
            <a:ext cx="43895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691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503</Words>
  <Application>Microsoft Office PowerPoint</Application>
  <PresentationFormat>Personalizado</PresentationFormat>
  <Paragraphs>82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Office Theme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Jeny JMM. Malca Murga</dc:creator>
  <cp:lastModifiedBy>Fernando de Aragón Amunarriz</cp:lastModifiedBy>
  <cp:revision>28</cp:revision>
  <dcterms:created xsi:type="dcterms:W3CDTF">2015-08-12T18:34:34Z</dcterms:created>
  <dcterms:modified xsi:type="dcterms:W3CDTF">2015-08-25T12:50:03Z</dcterms:modified>
  <dc:language>pt-BR</dc:language>
</cp:coreProperties>
</file>