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7"/>
  </p:notesMasterIdLst>
  <p:sldIdLst>
    <p:sldId id="257" r:id="rId3"/>
    <p:sldId id="301" r:id="rId4"/>
    <p:sldId id="302" r:id="rId5"/>
    <p:sldId id="303" r:id="rId6"/>
    <p:sldId id="304" r:id="rId7"/>
    <p:sldId id="305" r:id="rId8"/>
    <p:sldId id="306" r:id="rId9"/>
    <p:sldId id="259" r:id="rId10"/>
    <p:sldId id="277" r:id="rId11"/>
    <p:sldId id="276" r:id="rId12"/>
    <p:sldId id="278" r:id="rId13"/>
    <p:sldId id="263" r:id="rId14"/>
    <p:sldId id="298" r:id="rId15"/>
    <p:sldId id="264" r:id="rId16"/>
    <p:sldId id="261" r:id="rId17"/>
    <p:sldId id="299" r:id="rId18"/>
    <p:sldId id="300" r:id="rId19"/>
    <p:sldId id="268" r:id="rId20"/>
    <p:sldId id="267" r:id="rId21"/>
    <p:sldId id="266" r:id="rId22"/>
    <p:sldId id="280" r:id="rId23"/>
    <p:sldId id="287" r:id="rId24"/>
    <p:sldId id="285" r:id="rId25"/>
    <p:sldId id="282" r:id="rId26"/>
    <p:sldId id="283" r:id="rId27"/>
    <p:sldId id="269" r:id="rId28"/>
    <p:sldId id="262" r:id="rId29"/>
    <p:sldId id="288" r:id="rId30"/>
    <p:sldId id="289" r:id="rId31"/>
    <p:sldId id="291" r:id="rId32"/>
    <p:sldId id="295" r:id="rId33"/>
    <p:sldId id="293" r:id="rId34"/>
    <p:sldId id="297" r:id="rId35"/>
    <p:sldId id="307"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1626"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E295F-56E5-4A76-918F-DAC50C6CDB06}" type="datetimeFigureOut">
              <a:rPr lang="es-ES" smtClean="0"/>
              <a:pPr/>
              <a:t>25/08/2015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D6D2D-668C-4A2B-BCDC-2B2265B1EDF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0D6D2D-668C-4A2B-BCDC-2B2265B1EDF0}" type="slidenum">
              <a:rPr lang="es-ES" smtClean="0"/>
              <a:pPr/>
              <a:t>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0D6D2D-668C-4A2B-BCDC-2B2265B1EDF0}"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08E80E-0C31-4731-BB3F-C14F3DA8B7AF}"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1A9D4C-A596-40F3-8C9F-B4022BB2A882}"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0" y="1628800"/>
            <a:ext cx="8229600" cy="1143000"/>
          </a:xfrm>
        </p:spPr>
        <p:txBody>
          <a:bodyPr/>
          <a:lstStyle/>
          <a:p>
            <a:r>
              <a:rPr lang="es-ES" dirty="0" smtClean="0"/>
              <a:t>Haga clic para modificar el estilo de título del patrón</a:t>
            </a:r>
            <a:endParaRPr lang="es-ES" dirty="0"/>
          </a:p>
        </p:txBody>
      </p:sp>
      <p:sp>
        <p:nvSpPr>
          <p:cNvPr id="3" name="2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pic>
        <p:nvPicPr>
          <p:cNvPr id="6" name="Picture 1"/>
          <p:cNvPicPr>
            <a:picLocks noChangeAspect="1" noChangeArrowheads="1"/>
          </p:cNvPicPr>
          <p:nvPr userDrawn="1"/>
        </p:nvPicPr>
        <p:blipFill>
          <a:blip r:embed="rId2" cstate="print"/>
          <a:srcRect l="19403" t="39624" r="19852" b="40361"/>
          <a:stretch>
            <a:fillRect/>
          </a:stretch>
        </p:blipFill>
        <p:spPr bwMode="auto">
          <a:xfrm>
            <a:off x="0" y="908720"/>
            <a:ext cx="3059113" cy="576064"/>
          </a:xfrm>
          <a:prstGeom prst="rect">
            <a:avLst/>
          </a:prstGeom>
          <a:noFill/>
          <a:ln w="9525">
            <a:noFill/>
            <a:round/>
            <a:headEnd/>
            <a:tailEnd/>
          </a:ln>
        </p:spPr>
      </p:pic>
      <p:sp>
        <p:nvSpPr>
          <p:cNvPr id="8" name="7 Marcador de posición de imagen"/>
          <p:cNvSpPr>
            <a:spLocks noGrp="1"/>
          </p:cNvSpPr>
          <p:nvPr>
            <p:ph type="pic" sz="quarter" idx="13"/>
          </p:nvPr>
        </p:nvSpPr>
        <p:spPr>
          <a:xfrm>
            <a:off x="2411413" y="1628775"/>
            <a:ext cx="2520950" cy="1728788"/>
          </a:xfrm>
        </p:spPr>
        <p:txBody>
          <a:bodyPr/>
          <a:lstStyle/>
          <a:p>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42B013-16F5-4550-A9AC-2C93AC6F67E9}"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869219-5B3B-4979-B71F-9F3C62A1558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AB73367-E8A9-4EC5-974A-E109A232EA02}" type="datetimeFigureOut">
              <a:rPr lang="es-ES" smtClean="0"/>
              <a:pPr/>
              <a:t>25/08/2015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9CCE01-BD05-428B-8159-09029627DC8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73367-E8A9-4EC5-974A-E109A232EA02}" type="datetimeFigureOut">
              <a:rPr lang="es-ES" smtClean="0"/>
              <a:pPr/>
              <a:t>25/08/2015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CCE01-BD05-428B-8159-09029627DC82}" type="slidenum">
              <a:rPr lang="es-ES" smtClean="0"/>
              <a:pPr/>
              <a:t>‹Nº›</a:t>
            </a:fld>
            <a:endParaRPr lang="es-ES"/>
          </a:p>
        </p:txBody>
      </p:sp>
      <p:sp>
        <p:nvSpPr>
          <p:cNvPr id="10" name="CustomShape 1"/>
          <p:cNvSpPr/>
          <p:nvPr userDrawn="1"/>
        </p:nvSpPr>
        <p:spPr>
          <a:xfrm>
            <a:off x="0" y="6021384"/>
            <a:ext cx="9144000" cy="86400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11" name="10 Imagen"/>
          <p:cNvPicPr/>
          <p:nvPr userDrawn="1"/>
        </p:nvPicPr>
        <p:blipFill>
          <a:blip r:embed="rId16" cstate="print"/>
          <a:srcRect t="5029" b="20162"/>
          <a:stretch/>
        </p:blipFill>
        <p:spPr>
          <a:xfrm>
            <a:off x="3635896" y="6021384"/>
            <a:ext cx="1898640" cy="828000"/>
          </a:xfrm>
          <a:prstGeom prst="rect">
            <a:avLst/>
          </a:prstGeom>
          <a:ln>
            <a:noFill/>
          </a:ln>
        </p:spPr>
      </p:pic>
      <p:pic>
        <p:nvPicPr>
          <p:cNvPr id="12" name="11 Imagen"/>
          <p:cNvPicPr/>
          <p:nvPr userDrawn="1"/>
        </p:nvPicPr>
        <p:blipFill>
          <a:blip r:embed="rId17" cstate="print"/>
          <a:srcRect t="9988" b="9988"/>
          <a:stretch/>
        </p:blipFill>
        <p:spPr>
          <a:xfrm>
            <a:off x="7452320" y="6092664"/>
            <a:ext cx="1437840" cy="734760"/>
          </a:xfrm>
          <a:prstGeom prst="rect">
            <a:avLst/>
          </a:prstGeom>
          <a:ln>
            <a:noFill/>
          </a:ln>
        </p:spPr>
      </p:pic>
      <p:sp>
        <p:nvSpPr>
          <p:cNvPr id="13" name="TextShape 2"/>
          <p:cNvSpPr txBox="1"/>
          <p:nvPr userDrawn="1"/>
        </p:nvSpPr>
        <p:spPr>
          <a:xfrm>
            <a:off x="288000" y="6597384"/>
            <a:ext cx="1625400" cy="280800"/>
          </a:xfrm>
          <a:prstGeom prst="rect">
            <a:avLst/>
          </a:prstGeom>
          <a:noFill/>
          <a:ln>
            <a:noFill/>
          </a:ln>
        </p:spPr>
        <p:txBody>
          <a:bodyPr lIns="90000" tIns="45000" rIns="90000" bIns="45000"/>
          <a:lstStyle/>
          <a:p>
            <a:r>
              <a:rPr lang="pt-BR" sz="1200">
                <a:solidFill>
                  <a:srgbClr val="996633"/>
                </a:solidFill>
                <a:latin typeface="Trebuchet MS"/>
              </a:rPr>
              <a:t>Brasília, Brasil – 2015</a:t>
            </a:r>
            <a:endParaRPr/>
          </a:p>
        </p:txBody>
      </p:sp>
      <p:pic>
        <p:nvPicPr>
          <p:cNvPr id="14" name="13 Imagen"/>
          <p:cNvPicPr/>
          <p:nvPr userDrawn="1"/>
        </p:nvPicPr>
        <p:blipFill>
          <a:blip r:embed="rId18" cstate="print"/>
          <a:stretch/>
        </p:blipFill>
        <p:spPr>
          <a:xfrm>
            <a:off x="576000" y="6093384"/>
            <a:ext cx="1080000" cy="504000"/>
          </a:xfrm>
          <a:prstGeom prst="rect">
            <a:avLst/>
          </a:prstGeom>
          <a:ln>
            <a:noFill/>
          </a:ln>
        </p:spPr>
      </p:pic>
      <p:sp>
        <p:nvSpPr>
          <p:cNvPr id="15" name="CustomShape 3"/>
          <p:cNvSpPr/>
          <p:nvPr userDrawn="1"/>
        </p:nvSpPr>
        <p:spPr>
          <a:xfrm>
            <a:off x="0" y="5949280"/>
            <a:ext cx="9144000" cy="72104"/>
          </a:xfrm>
          <a:prstGeom prst="rect">
            <a:avLst/>
          </a:prstGeom>
          <a:gradFill>
            <a:gsLst>
              <a:gs pos="0">
                <a:srgbClr val="94BD5E"/>
              </a:gs>
              <a:gs pos="100000">
                <a:srgbClr val="5C8526"/>
              </a:gs>
            </a:gsLst>
            <a:lin ang="1800000"/>
          </a:gradFill>
          <a:ln>
            <a:solidFill>
              <a:srgbClr val="3465A4"/>
            </a:solidFill>
          </a:ln>
        </p:spPr>
        <p:style>
          <a:lnRef idx="0">
            <a:scrgbClr r="0" g="0" b="0"/>
          </a:lnRef>
          <a:fillRef idx="0">
            <a:scrgbClr r="0" g="0" b="0"/>
          </a:fillRef>
          <a:effectRef idx="0">
            <a:scrgbClr r="0" g="0" b="0"/>
          </a:effectRef>
          <a:fontRef idx="minor"/>
        </p:style>
      </p:sp>
      <p:sp>
        <p:nvSpPr>
          <p:cNvPr id="17" name="CustomShape 4"/>
          <p:cNvSpPr/>
          <p:nvPr userDrawn="1"/>
        </p:nvSpPr>
        <p:spPr>
          <a:xfrm>
            <a:off x="0" y="0"/>
            <a:ext cx="9144000" cy="45719"/>
          </a:xfrm>
          <a:prstGeom prst="rect">
            <a:avLst/>
          </a:prstGeom>
          <a:gradFill>
            <a:gsLst>
              <a:gs pos="0">
                <a:srgbClr val="423C24"/>
              </a:gs>
              <a:gs pos="100000">
                <a:srgbClr val="968751"/>
              </a:gs>
            </a:gsLst>
            <a:lin ang="1800000"/>
          </a:gradFill>
          <a:ln>
            <a:solidFill>
              <a:srgbClr val="3465A4"/>
            </a:solid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2B013-16F5-4550-A9AC-2C93AC6F67E9}" type="datetimeFigureOut">
              <a:rPr lang="es-ES" smtClean="0"/>
              <a:pPr/>
              <a:t>25/08/2015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69219-5B3B-4979-B71F-9F3C62A1558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5.em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edecatastro.gob.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0" y="1484785"/>
            <a:ext cx="9144000" cy="3312368"/>
          </a:xfrm>
        </p:spPr>
        <p:txBody>
          <a:bodyPr>
            <a:normAutofit fontScale="90000"/>
          </a:bodyPr>
          <a:lstStyle/>
          <a:p>
            <a:r>
              <a:rPr lang="es-ES" b="1" dirty="0" smtClean="0"/>
              <a:t>Coordinación </a:t>
            </a:r>
            <a:br>
              <a:rPr lang="es-ES" b="1" dirty="0" smtClean="0"/>
            </a:br>
            <a:r>
              <a:rPr lang="es-ES" b="1" dirty="0" smtClean="0"/>
              <a:t>Catastro y Registro de la Propiedad</a:t>
            </a:r>
            <a:br>
              <a:rPr lang="es-ES" b="1" dirty="0" smtClean="0"/>
            </a:br>
            <a:r>
              <a:rPr lang="es-ES" b="1" dirty="0" smtClean="0"/>
              <a:t/>
            </a:r>
            <a:br>
              <a:rPr lang="es-ES" b="1" dirty="0" smtClean="0"/>
            </a:br>
            <a:r>
              <a:rPr lang="es-ES" b="1" dirty="0" smtClean="0"/>
              <a:t>Proyectos de regularización y valoración catastral</a:t>
            </a:r>
            <a:br>
              <a:rPr lang="es-ES" b="1" dirty="0" smtClean="0"/>
            </a:br>
            <a:endParaRPr lang="es-ES" b="1" dirty="0"/>
          </a:p>
        </p:txBody>
      </p:sp>
      <p:sp>
        <p:nvSpPr>
          <p:cNvPr id="7" name="6 Subtítulo"/>
          <p:cNvSpPr>
            <a:spLocks noGrp="1"/>
          </p:cNvSpPr>
          <p:nvPr>
            <p:ph type="subTitle" idx="1"/>
          </p:nvPr>
        </p:nvSpPr>
        <p:spPr>
          <a:xfrm>
            <a:off x="4283968" y="4581128"/>
            <a:ext cx="4644008" cy="1340768"/>
          </a:xfrm>
        </p:spPr>
        <p:txBody>
          <a:bodyPr>
            <a:noAutofit/>
          </a:bodyPr>
          <a:lstStyle/>
          <a:p>
            <a:r>
              <a:rPr lang="es-ES" sz="1400" dirty="0" smtClean="0"/>
              <a:t>Fernando de Aragón </a:t>
            </a:r>
            <a:r>
              <a:rPr lang="es-ES" sz="1400" dirty="0" err="1" smtClean="0"/>
              <a:t>Amunárriz</a:t>
            </a:r>
            <a:endParaRPr lang="es-ES" sz="1400" dirty="0" smtClean="0"/>
          </a:p>
          <a:p>
            <a:r>
              <a:rPr lang="es-ES" sz="1400" dirty="0" smtClean="0"/>
              <a:t>Subdirector General de Valoración e Inspección</a:t>
            </a:r>
          </a:p>
          <a:p>
            <a:r>
              <a:rPr lang="es-ES" sz="1400" dirty="0" smtClean="0"/>
              <a:t>Dirección General del Catastro. Ministerio de Hacienda y Administraciones Públicas</a:t>
            </a:r>
          </a:p>
          <a:p>
            <a:r>
              <a:rPr lang="es-ES" sz="1400" dirty="0" smtClean="0"/>
              <a:t>España</a:t>
            </a:r>
          </a:p>
          <a:p>
            <a:endParaRPr lang="es-ES" sz="1400" dirty="0" smtClean="0"/>
          </a:p>
          <a:p>
            <a:endParaRPr lang="es-ES" sz="1400" dirty="0"/>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Marcador de contenido"/>
          <p:cNvSpPr txBox="1">
            <a:spLocks/>
          </p:cNvSpPr>
          <p:nvPr/>
        </p:nvSpPr>
        <p:spPr bwMode="auto">
          <a:xfrm>
            <a:off x="899593" y="2204690"/>
            <a:ext cx="7776096" cy="3672582"/>
          </a:xfrm>
          <a:prstGeom prst="rect">
            <a:avLst/>
          </a:prstGeom>
          <a:noFill/>
          <a:ln w="9525">
            <a:noFill/>
            <a:miter lim="800000"/>
            <a:headEnd/>
            <a:tailEnd/>
          </a:ln>
        </p:spPr>
        <p:txBody>
          <a:bodyPr anchor="ctr"/>
          <a:lstStyle/>
          <a:p>
            <a:pPr marL="180975" lvl="1" indent="-180975" algn="just" defTabSz="914400" eaLnBrk="0" hangingPunct="0">
              <a:spcBef>
                <a:spcPct val="20000"/>
              </a:spcBef>
              <a:defRPr/>
            </a:pPr>
            <a:r>
              <a:rPr lang="es-ES" sz="1900" b="1" dirty="0">
                <a:solidFill>
                  <a:srgbClr val="5F5F5F"/>
                </a:solidFill>
                <a:latin typeface="Arial" pitchFamily="34" charset="0"/>
                <a:ea typeface="+mn-ea"/>
                <a:cs typeface="Arial" pitchFamily="34" charset="0"/>
              </a:rPr>
              <a:t>-	Ambos recintos deben referirse a la misma porción del territorio.</a:t>
            </a:r>
          </a:p>
          <a:p>
            <a:pPr marL="180975" lvl="1" indent="-180975" algn="just" defTabSz="914400" eaLnBrk="0" hangingPunct="0">
              <a:spcBef>
                <a:spcPct val="20000"/>
              </a:spcBef>
              <a:defRPr/>
            </a:pPr>
            <a:r>
              <a:rPr lang="es-ES" sz="1900" b="1" dirty="0">
                <a:solidFill>
                  <a:srgbClr val="5F5F5F"/>
                </a:solidFill>
                <a:latin typeface="Arial" pitchFamily="34" charset="0"/>
                <a:ea typeface="+mn-ea"/>
                <a:cs typeface="Arial" pitchFamily="34" charset="0"/>
              </a:rPr>
              <a:t>-	Tiene que existir una perfecta identificación de la finca inscrita y tener una correcta diferenciación respecto de las colindantes.</a:t>
            </a:r>
          </a:p>
          <a:p>
            <a:pPr marL="180975" lvl="1" indent="-180975" algn="just" defTabSz="914400" eaLnBrk="0" hangingPunct="0">
              <a:spcBef>
                <a:spcPct val="20000"/>
              </a:spcBef>
              <a:defRPr/>
            </a:pPr>
            <a:r>
              <a:rPr lang="es-ES" sz="1900" b="1" dirty="0">
                <a:solidFill>
                  <a:srgbClr val="5F5F5F"/>
                </a:solidFill>
                <a:latin typeface="Arial" pitchFamily="34" charset="0"/>
                <a:ea typeface="+mn-ea"/>
                <a:cs typeface="Arial" pitchFamily="34" charset="0"/>
              </a:rPr>
              <a:t>-	Las diferencias de cabida deben ser inferiores al diez por ciento de la cabida inscrita.</a:t>
            </a:r>
          </a:p>
          <a:p>
            <a:pPr marL="180975" lvl="1" indent="-180975" algn="just" defTabSz="914400" eaLnBrk="0" hangingPunct="0">
              <a:spcBef>
                <a:spcPct val="20000"/>
              </a:spcBef>
              <a:defRPr/>
            </a:pPr>
            <a:r>
              <a:rPr lang="es-ES" sz="1900" b="1" dirty="0">
                <a:solidFill>
                  <a:srgbClr val="5F5F5F"/>
                </a:solidFill>
                <a:latin typeface="Arial" pitchFamily="34" charset="0"/>
                <a:ea typeface="+mn-ea"/>
                <a:cs typeface="Arial" pitchFamily="34" charset="0"/>
              </a:rPr>
              <a:t>-	No puede coincidir, ni siquiera parcialmente, con otra representación gráfica ya inscrita.</a:t>
            </a:r>
          </a:p>
          <a:p>
            <a:pPr marL="180975" lvl="1" indent="-180975" algn="just" defTabSz="914400" eaLnBrk="0" hangingPunct="0">
              <a:spcBef>
                <a:spcPct val="20000"/>
              </a:spcBef>
              <a:defRPr/>
            </a:pPr>
            <a:r>
              <a:rPr lang="es-ES" sz="1900" b="1" dirty="0">
                <a:solidFill>
                  <a:srgbClr val="5F5F5F"/>
                </a:solidFill>
                <a:latin typeface="Arial" pitchFamily="34" charset="0"/>
                <a:ea typeface="+mn-ea"/>
                <a:cs typeface="Arial" pitchFamily="34" charset="0"/>
              </a:rPr>
              <a:t>-	No debe existir invasión del dominio público.</a:t>
            </a:r>
          </a:p>
          <a:p>
            <a:pPr marL="180975" lvl="1" indent="-180975" algn="just" defTabSz="914400" eaLnBrk="0" hangingPunct="0">
              <a:spcBef>
                <a:spcPct val="20000"/>
              </a:spcBef>
              <a:defRPr/>
            </a:pPr>
            <a:r>
              <a:rPr lang="es-ES" sz="1900" b="1" dirty="0">
                <a:solidFill>
                  <a:srgbClr val="5F5F5F"/>
                </a:solidFill>
                <a:latin typeface="Arial" pitchFamily="34" charset="0"/>
                <a:ea typeface="+mn-ea"/>
                <a:cs typeface="Arial" pitchFamily="34" charset="0"/>
              </a:rPr>
              <a:t>-	El registrador no debe albergar dudas sobre la correspondencia entre la representación gráfica y la finca inscrita.</a:t>
            </a:r>
          </a:p>
        </p:txBody>
      </p:sp>
      <p:sp>
        <p:nvSpPr>
          <p:cNvPr id="6" name="5 Rectángulo"/>
          <p:cNvSpPr/>
          <p:nvPr/>
        </p:nvSpPr>
        <p:spPr>
          <a:xfrm>
            <a:off x="1115616" y="332481"/>
            <a:ext cx="7488832" cy="1877437"/>
          </a:xfrm>
          <a:prstGeom prst="rect">
            <a:avLst/>
          </a:prstGeom>
          <a:ln w="3175">
            <a:solidFill>
              <a:schemeClr val="tx1"/>
            </a:solidFill>
          </a:ln>
        </p:spPr>
        <p:txBody>
          <a:bodyPr wrap="square">
            <a:spAutoFit/>
          </a:bodyPr>
          <a:lstStyle/>
          <a:p>
            <a:pPr algn="ctr"/>
            <a:r>
              <a:rPr lang="es-ES" sz="2400" b="1" dirty="0" smtClean="0">
                <a:solidFill>
                  <a:schemeClr val="tx1">
                    <a:tint val="75000"/>
                  </a:schemeClr>
                </a:solidFill>
                <a:latin typeface="Arial Black" pitchFamily="34" charset="0"/>
              </a:rPr>
              <a:t>LA COORDINACIÓN</a:t>
            </a:r>
          </a:p>
          <a:p>
            <a:pPr algn="ctr"/>
            <a:r>
              <a:rPr lang="es-ES" sz="2400" b="1" dirty="0" smtClean="0">
                <a:solidFill>
                  <a:schemeClr val="tx1">
                    <a:tint val="75000"/>
                  </a:schemeClr>
                </a:solidFill>
                <a:latin typeface="Arial Black" pitchFamily="34" charset="0"/>
              </a:rPr>
              <a:t> </a:t>
            </a:r>
          </a:p>
          <a:p>
            <a:pPr algn="just"/>
            <a:r>
              <a:rPr lang="es-ES" sz="2400" b="1" dirty="0" smtClean="0">
                <a:solidFill>
                  <a:schemeClr val="tx1">
                    <a:tint val="75000"/>
                  </a:schemeClr>
                </a:solidFill>
                <a:latin typeface="Arial Black" pitchFamily="34" charset="0"/>
              </a:rPr>
              <a:t>El Registrador debe apreciar </a:t>
            </a:r>
            <a:r>
              <a:rPr lang="es-ES" sz="2000" b="1" dirty="0" smtClean="0">
                <a:solidFill>
                  <a:schemeClr val="tx1">
                    <a:tint val="75000"/>
                  </a:schemeClr>
                </a:solidFill>
              </a:rPr>
              <a:t>la existencia de </a:t>
            </a:r>
            <a:r>
              <a:rPr lang="es-ES" sz="2400" b="1" dirty="0" smtClean="0">
                <a:solidFill>
                  <a:srgbClr val="808080"/>
                </a:solidFill>
                <a:latin typeface="Arial Black" pitchFamily="34" charset="0"/>
              </a:rPr>
              <a:t>correspondencia</a:t>
            </a:r>
            <a:r>
              <a:rPr lang="es-ES" sz="2000" b="1" dirty="0" smtClean="0">
                <a:solidFill>
                  <a:schemeClr val="bg2"/>
                </a:solidFill>
                <a:latin typeface="Arial Black" pitchFamily="34" charset="0"/>
              </a:rPr>
              <a:t> </a:t>
            </a:r>
            <a:r>
              <a:rPr lang="es-ES" sz="2000" b="1" dirty="0" smtClean="0">
                <a:solidFill>
                  <a:schemeClr val="tx1">
                    <a:tint val="75000"/>
                  </a:schemeClr>
                </a:solidFill>
              </a:rPr>
              <a:t>entre la representación gráfica aportada y la descripción literaria de la finca: </a:t>
            </a:r>
            <a:endParaRPr lang="es-ES" sz="2000" b="1" dirty="0"/>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539750" y="692696"/>
            <a:ext cx="8353425" cy="1015663"/>
          </a:xfrm>
          <a:prstGeom prst="rect">
            <a:avLst/>
          </a:prstGeom>
          <a:noFill/>
          <a:ln w="9525">
            <a:noFill/>
            <a:miter lim="800000"/>
            <a:headEnd/>
            <a:tailEnd/>
          </a:ln>
        </p:spPr>
        <p:txBody>
          <a:bodyPr>
            <a:spAutoFit/>
          </a:bodyPr>
          <a:lstStyle/>
          <a:p>
            <a:pPr marL="180975" indent="-180975" algn="just">
              <a:buFontTx/>
              <a:buChar char="-"/>
              <a:defRPr/>
            </a:pPr>
            <a:r>
              <a:rPr lang="es-ES" sz="2400" dirty="0">
                <a:solidFill>
                  <a:srgbClr val="808080"/>
                </a:solidFill>
                <a:latin typeface="+mj-lt"/>
              </a:rPr>
              <a:t>Los Registradores de la Propiedad no expedirán más publicidad gráfica que la que resulte de la representación gráfica catastral</a:t>
            </a:r>
            <a:r>
              <a:rPr lang="es-ES" sz="2400" dirty="0" smtClean="0">
                <a:solidFill>
                  <a:srgbClr val="808080"/>
                </a:solidFill>
                <a:latin typeface="+mj-lt"/>
              </a:rPr>
              <a:t>.</a:t>
            </a:r>
            <a:endParaRPr lang="es-ES" sz="2400" dirty="0">
              <a:solidFill>
                <a:srgbClr val="808080"/>
              </a:solidFill>
              <a:latin typeface="+mj-lt"/>
            </a:endParaRPr>
          </a:p>
          <a:p>
            <a:pPr algn="l">
              <a:defRPr/>
            </a:pPr>
            <a:endParaRPr lang="es-ES" sz="1200" dirty="0">
              <a:solidFill>
                <a:srgbClr val="808080"/>
              </a:solidFill>
            </a:endParaRPr>
          </a:p>
        </p:txBody>
      </p:sp>
      <p:sp>
        <p:nvSpPr>
          <p:cNvPr id="4" name="3 Rectángulo"/>
          <p:cNvSpPr>
            <a:spLocks noChangeArrowheads="1"/>
          </p:cNvSpPr>
          <p:nvPr/>
        </p:nvSpPr>
        <p:spPr bwMode="auto">
          <a:xfrm>
            <a:off x="539552" y="1578859"/>
            <a:ext cx="8353425" cy="1569660"/>
          </a:xfrm>
          <a:prstGeom prst="rect">
            <a:avLst/>
          </a:prstGeom>
          <a:noFill/>
          <a:ln w="9525">
            <a:noFill/>
            <a:miter lim="800000"/>
            <a:headEnd/>
            <a:tailEnd/>
          </a:ln>
        </p:spPr>
        <p:txBody>
          <a:bodyPr>
            <a:spAutoFit/>
          </a:bodyPr>
          <a:lstStyle/>
          <a:p>
            <a:pPr marL="180975" indent="-180975" algn="just">
              <a:buFontTx/>
              <a:buChar char="-"/>
              <a:defRPr/>
            </a:pPr>
            <a:r>
              <a:rPr lang="es-ES" dirty="0">
                <a:solidFill>
                  <a:srgbClr val="808080"/>
                </a:solidFill>
              </a:rPr>
              <a:t> </a:t>
            </a:r>
            <a:r>
              <a:rPr lang="es-ES" sz="2400" dirty="0" smtClean="0">
                <a:solidFill>
                  <a:srgbClr val="808080"/>
                </a:solidFill>
                <a:latin typeface="+mj-lt"/>
              </a:rPr>
              <a:t>Alcanzada la coordinación gráfica con el Catastro se presume que la finca tiene la ubicación y delimitación geográfica expresada en la representación gráfica.</a:t>
            </a:r>
            <a:endParaRPr lang="es-ES" sz="2400" dirty="0">
              <a:solidFill>
                <a:srgbClr val="808080"/>
              </a:solidFill>
              <a:latin typeface="+mj-lt"/>
            </a:endParaRPr>
          </a:p>
          <a:p>
            <a:pPr algn="l">
              <a:defRPr/>
            </a:pPr>
            <a:endParaRPr lang="es-ES" sz="2400" dirty="0">
              <a:solidFill>
                <a:srgbClr val="808080"/>
              </a:solidFill>
              <a:latin typeface="+mj-lt"/>
            </a:endParaRPr>
          </a:p>
        </p:txBody>
      </p:sp>
      <p:sp>
        <p:nvSpPr>
          <p:cNvPr id="5" name="4 Rectángulo"/>
          <p:cNvSpPr>
            <a:spLocks noChangeArrowheads="1"/>
          </p:cNvSpPr>
          <p:nvPr/>
        </p:nvSpPr>
        <p:spPr bwMode="auto">
          <a:xfrm>
            <a:off x="569913" y="2716471"/>
            <a:ext cx="8250559" cy="2308324"/>
          </a:xfrm>
          <a:prstGeom prst="rect">
            <a:avLst/>
          </a:prstGeom>
          <a:noFill/>
          <a:ln w="9525">
            <a:noFill/>
            <a:miter lim="800000"/>
            <a:headEnd/>
            <a:tailEnd/>
          </a:ln>
        </p:spPr>
        <p:txBody>
          <a:bodyPr wrap="square">
            <a:spAutoFit/>
          </a:bodyPr>
          <a:lstStyle/>
          <a:p>
            <a:pPr marL="180975" indent="-180975" algn="just">
              <a:buFontTx/>
              <a:buChar char="-"/>
              <a:defRPr/>
            </a:pPr>
            <a:r>
              <a:rPr lang="es-ES" sz="2400" dirty="0">
                <a:solidFill>
                  <a:srgbClr val="808080"/>
                </a:solidFill>
                <a:latin typeface="+mj-lt"/>
              </a:rPr>
              <a:t>El Catastro podrá rectificar de oficio la información de la base de datos catastral cuando, como consecuencia de los procedimientos de coordinación con el Registro, se aprecien discrepancias entre la realidad física y la representación gráfica catastral. </a:t>
            </a:r>
          </a:p>
          <a:p>
            <a:pPr algn="l">
              <a:defRPr/>
            </a:pPr>
            <a:endParaRPr lang="es-ES" sz="2400" dirty="0">
              <a:solidFill>
                <a:srgbClr val="808080"/>
              </a:solidFill>
              <a:latin typeface="+mj-lt"/>
            </a:endParaRPr>
          </a:p>
        </p:txBody>
      </p:sp>
      <p:sp>
        <p:nvSpPr>
          <p:cNvPr id="6" name="5 Rectángulo"/>
          <p:cNvSpPr/>
          <p:nvPr/>
        </p:nvSpPr>
        <p:spPr>
          <a:xfrm>
            <a:off x="107950" y="4590887"/>
            <a:ext cx="8712200" cy="1200329"/>
          </a:xfrm>
          <a:prstGeom prst="rect">
            <a:avLst/>
          </a:prstGeom>
          <a:noFill/>
        </p:spPr>
        <p:txBody>
          <a:bodyPr>
            <a:spAutoFit/>
          </a:bodyPr>
          <a:lstStyle/>
          <a:p>
            <a:pPr marL="628650" lvl="1" indent="-171450" algn="just" defTabSz="914400" fontAlgn="auto">
              <a:spcBef>
                <a:spcPct val="20000"/>
              </a:spcBef>
              <a:spcAft>
                <a:spcPts val="0"/>
              </a:spcAft>
              <a:defRPr/>
            </a:pPr>
            <a:r>
              <a:rPr lang="es-ES" sz="2000" dirty="0">
                <a:solidFill>
                  <a:srgbClr val="808080"/>
                </a:solidFill>
                <a:latin typeface="Arial" pitchFamily="34" charset="0"/>
                <a:ea typeface="+mn-ea"/>
                <a:cs typeface="Arial" pitchFamily="34" charset="0"/>
              </a:rPr>
              <a:t>-	</a:t>
            </a:r>
            <a:r>
              <a:rPr lang="es-ES" sz="2400" dirty="0">
                <a:solidFill>
                  <a:srgbClr val="808080"/>
                </a:solidFill>
                <a:latin typeface="+mj-lt"/>
              </a:rPr>
              <a:t>Una vez inscrita la representación gráfica, la cabida será la derivada de dicha representación, rectificándose en su caso la que conste en la descripción literaria</a:t>
            </a:r>
            <a:r>
              <a:rPr lang="es-ES" dirty="0">
                <a:solidFill>
                  <a:srgbClr val="808080"/>
                </a:solidFill>
                <a:latin typeface="Arial" pitchFamily="34" charset="0"/>
                <a:ea typeface="+mn-ea"/>
                <a:cs typeface="Arial" pitchFamily="34" charset="0"/>
              </a:rPr>
              <a:t>.</a:t>
            </a:r>
          </a:p>
        </p:txBody>
      </p:sp>
      <p:pic>
        <p:nvPicPr>
          <p:cNvPr id="7"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60040"/>
            <a:ext cx="9144000" cy="5733256"/>
          </a:xfrm>
          <a:solidFill>
            <a:schemeClr val="bg1"/>
          </a:solidFill>
        </p:spPr>
        <p:txBody>
          <a:bodyPr>
            <a:noAutofit/>
          </a:bodyPr>
          <a:lstStyle/>
          <a:p>
            <a:pPr algn="ctr">
              <a:buNone/>
            </a:pPr>
            <a:r>
              <a:rPr lang="es-ES" sz="2800" b="1" dirty="0" smtClean="0"/>
              <a:t>La cartografía catastral en el  nuevo modelo de coordinación</a:t>
            </a:r>
            <a:r>
              <a:rPr lang="es-ES" sz="2400" b="1" dirty="0" smtClean="0"/>
              <a:t>  </a:t>
            </a:r>
          </a:p>
          <a:p>
            <a:pPr algn="ctr">
              <a:buNone/>
            </a:pPr>
            <a:endParaRPr lang="es-ES" sz="100" b="1" dirty="0" smtClean="0"/>
          </a:p>
          <a:p>
            <a:pPr lvl="1" algn="just">
              <a:buNone/>
            </a:pPr>
            <a:r>
              <a:rPr lang="es-ES" sz="2200" b="1" dirty="0" smtClean="0"/>
              <a:t>La cartografía catastral es completa: representa la totalidad de predios del territorio (parcelario catastral)</a:t>
            </a:r>
          </a:p>
          <a:p>
            <a:pPr lvl="1" algn="just">
              <a:buNone/>
            </a:pPr>
            <a:r>
              <a:rPr lang="es-ES" sz="2200" b="1" dirty="0" smtClean="0"/>
              <a:t>Se ofrece de forma libre y gratuita (SEDE CATASTRO) </a:t>
            </a:r>
          </a:p>
          <a:p>
            <a:pPr lvl="1" algn="just">
              <a:buNone/>
            </a:pPr>
            <a:r>
              <a:rPr lang="es-ES" sz="2200" b="1" dirty="0" smtClean="0"/>
              <a:t>Es la base de la identificación (referencia catastral) y de la representación gráfica de los inmuebles (Certificación catastral descriptiva y gráfica).</a:t>
            </a:r>
          </a:p>
          <a:p>
            <a:pPr lvl="1" algn="just">
              <a:buNone/>
            </a:pPr>
            <a:r>
              <a:rPr lang="es-ES" sz="2200" b="1" dirty="0" smtClean="0"/>
              <a:t>Su precisión, en función de la escala de representación (1:1000/1:5000)</a:t>
            </a:r>
          </a:p>
          <a:p>
            <a:pPr lvl="1" algn="just">
              <a:buNone/>
            </a:pPr>
            <a:r>
              <a:rPr lang="es-ES" sz="2200" b="1" dirty="0" smtClean="0"/>
              <a:t>No parte de un levantamiento topográfico general realizado en todo el territorio. </a:t>
            </a:r>
          </a:p>
          <a:p>
            <a:pPr lvl="1" algn="just"/>
            <a:r>
              <a:rPr lang="es-ES" sz="2200" b="1" dirty="0" smtClean="0"/>
              <a:t>Su mantenimiento, rectificación y mejora se produce de forma permanente. </a:t>
            </a:r>
          </a:p>
          <a:p>
            <a:pPr lvl="1" algn="ctr">
              <a:buNone/>
            </a:pPr>
            <a:r>
              <a:rPr lang="es-ES" sz="2200" b="1" dirty="0" smtClean="0"/>
              <a:t>A partir de estas  premisas y evolución:</a:t>
            </a:r>
          </a:p>
          <a:p>
            <a:pPr lvl="1" algn="ctr">
              <a:buNone/>
            </a:pPr>
            <a:r>
              <a:rPr lang="es-ES" sz="2200" b="1" dirty="0" smtClean="0">
                <a:solidFill>
                  <a:schemeClr val="accent1">
                    <a:lumMod val="75000"/>
                  </a:schemeClr>
                </a:solidFill>
              </a:rPr>
              <a:t>La nueva Ley configura a la cartografía catastral como la base única de identificación, representación y descripción de los inmuebles y estará a disposición de los Registradores de la Propiedad. </a:t>
            </a:r>
          </a:p>
          <a:p>
            <a:pPr lvl="1" algn="just">
              <a:buNone/>
            </a:pPr>
            <a:endParaRPr lang="es-ES" sz="2400" b="1" dirty="0" smtClean="0"/>
          </a:p>
          <a:p>
            <a:pPr lvl="1" algn="just">
              <a:buNone/>
            </a:pPr>
            <a:endParaRPr lang="es-ES" sz="800" b="1" dirty="0" smtClean="0"/>
          </a:p>
        </p:txBody>
      </p:sp>
      <p:pic>
        <p:nvPicPr>
          <p:cNvPr id="5"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32656"/>
            <a:ext cx="9144000" cy="5661248"/>
          </a:xfrm>
          <a:solidFill>
            <a:schemeClr val="bg1"/>
          </a:solidFill>
        </p:spPr>
        <p:txBody>
          <a:bodyPr>
            <a:noAutofit/>
          </a:bodyPr>
          <a:lstStyle/>
          <a:p>
            <a:pPr algn="ctr">
              <a:buNone/>
            </a:pPr>
            <a:r>
              <a:rPr lang="es-ES" sz="2800" b="1" dirty="0" smtClean="0"/>
              <a:t>La cartografía catastral en el  nuevo modelo de coordinación</a:t>
            </a:r>
          </a:p>
          <a:p>
            <a:pPr algn="ctr">
              <a:buNone/>
            </a:pPr>
            <a:r>
              <a:rPr lang="es-ES" sz="2400" b="1" dirty="0" smtClean="0"/>
              <a:t>Representación gráfica alternativa  </a:t>
            </a:r>
          </a:p>
          <a:p>
            <a:pPr algn="ctr">
              <a:buNone/>
            </a:pPr>
            <a:endParaRPr lang="es-ES" sz="500" b="1" dirty="0" smtClean="0"/>
          </a:p>
          <a:p>
            <a:pPr lvl="1" algn="just"/>
            <a:endParaRPr lang="es-ES" sz="200" b="1" dirty="0" smtClean="0"/>
          </a:p>
          <a:p>
            <a:pPr lvl="1" algn="just"/>
            <a:r>
              <a:rPr lang="es-ES" sz="2400" b="1" dirty="0" smtClean="0"/>
              <a:t>La ley admite excepciones a la representación gráfica catastral mediante la denominada “representación gráfica alternativa”:</a:t>
            </a:r>
          </a:p>
          <a:p>
            <a:pPr lvl="2" algn="just"/>
            <a:r>
              <a:rPr lang="es-ES" sz="2000" b="1" dirty="0" smtClean="0"/>
              <a:t>Tiene carácter transitorio en tanto se actualiza la cartografía catastral</a:t>
            </a:r>
          </a:p>
          <a:p>
            <a:pPr lvl="2" algn="just"/>
            <a:r>
              <a:rPr lang="es-ES" sz="2000" b="1" dirty="0" smtClean="0"/>
              <a:t>Se admite sólo en supuestos tasados de alteraciones parcelarias respetando la configuración de la finca matriz o  cuando se manifieste por los interesados que la representación catastral está desactualizada o no se corresponde con la realidad.</a:t>
            </a:r>
          </a:p>
          <a:p>
            <a:pPr lvl="2" algn="just"/>
            <a:r>
              <a:rPr lang="es-ES" sz="2000" b="1" dirty="0" smtClean="0"/>
              <a:t>Debe estar </a:t>
            </a:r>
            <a:r>
              <a:rPr lang="es-ES" sz="2000" b="1" dirty="0" err="1" smtClean="0"/>
              <a:t>georreferenciada</a:t>
            </a:r>
            <a:r>
              <a:rPr lang="es-ES" sz="2000" b="1" dirty="0" smtClean="0"/>
              <a:t>, superponible sobre el parcelario catastral, y se exige la audiencia a colindantes afectados.</a:t>
            </a:r>
          </a:p>
          <a:p>
            <a:pPr lvl="2" algn="just"/>
            <a:r>
              <a:rPr lang="es-ES" sz="2000" b="1" dirty="0" smtClean="0"/>
              <a:t>Debe cumplir con los requisitos técnicos necesarios que permitan su incorporación al catastro. </a:t>
            </a:r>
          </a:p>
          <a:p>
            <a:pPr lvl="1" algn="just"/>
            <a:r>
              <a:rPr lang="es-ES" sz="2400" b="1" dirty="0" smtClean="0"/>
              <a:t>Este sistema de rectificación permite seguir mejorando la precisión del parcelario de forma progresiva y permanente.</a:t>
            </a:r>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20688"/>
            <a:ext cx="8964488" cy="5517232"/>
          </a:xfrm>
        </p:spPr>
        <p:txBody>
          <a:bodyPr>
            <a:normAutofit fontScale="85000" lnSpcReduction="10000"/>
          </a:bodyPr>
          <a:lstStyle/>
          <a:p>
            <a:pPr>
              <a:buNone/>
            </a:pPr>
            <a:r>
              <a:rPr lang="es-ES" b="1" dirty="0" smtClean="0"/>
              <a:t>El catastro en España: desde su origen fiscal hasta la coordinación con el registro.</a:t>
            </a:r>
          </a:p>
          <a:p>
            <a:pPr>
              <a:buNone/>
            </a:pPr>
            <a:endParaRPr lang="es-ES" b="1" dirty="0" smtClean="0"/>
          </a:p>
          <a:p>
            <a:pPr lvl="1"/>
            <a:r>
              <a:rPr lang="es-ES" dirty="0" smtClean="0"/>
              <a:t>Objetivo primario tributario: </a:t>
            </a:r>
          </a:p>
          <a:p>
            <a:pPr lvl="2"/>
            <a:r>
              <a:rPr lang="es-ES" dirty="0" smtClean="0"/>
              <a:t>Conocimiento de la riqueza de la propiedad inmobiliaria para su puesta al servicio de los principios de generalidad y justicia tributaria. </a:t>
            </a:r>
          </a:p>
          <a:p>
            <a:pPr lvl="2"/>
            <a:r>
              <a:rPr lang="es-ES" dirty="0" smtClean="0"/>
              <a:t>Determina la capacidad económica (valor catastral) referencia en la gestión de los tributos inmobiliarios.</a:t>
            </a:r>
          </a:p>
          <a:p>
            <a:pPr lvl="1"/>
            <a:r>
              <a:rPr lang="es-ES" dirty="0" smtClean="0"/>
              <a:t>Infraestructura de información territorial:</a:t>
            </a:r>
          </a:p>
          <a:p>
            <a:pPr lvl="2"/>
            <a:r>
              <a:rPr lang="es-ES" dirty="0" smtClean="0"/>
              <a:t>La evolución de los datos catastrales en los últimos años han permitido su puesta al servicio de la administración y de los ciudadanos. </a:t>
            </a:r>
          </a:p>
          <a:p>
            <a:pPr lvl="2"/>
            <a:r>
              <a:rPr lang="es-ES" dirty="0" smtClean="0"/>
              <a:t>Apoyo al principio de reparto equitativo de los recursos públicos. (becas, ayudas agrarias,…) </a:t>
            </a:r>
          </a:p>
          <a:p>
            <a:pPr lvl="1"/>
            <a:r>
              <a:rPr lang="es-ES" dirty="0" smtClean="0"/>
              <a:t>Parcelario catastral base única de la coordinación con el Registro.</a:t>
            </a:r>
          </a:p>
          <a:p>
            <a:pPr lvl="2">
              <a:buNone/>
            </a:pPr>
            <a:endParaRPr lang="es-ES" dirty="0" smtClean="0"/>
          </a:p>
          <a:p>
            <a:pPr lvl="1">
              <a:buNone/>
            </a:pPr>
            <a:endParaRPr lang="es-ES" dirty="0"/>
          </a:p>
        </p:txBody>
      </p:sp>
      <p:sp>
        <p:nvSpPr>
          <p:cNvPr id="5" name="4 Flecha abajo"/>
          <p:cNvSpPr/>
          <p:nvPr/>
        </p:nvSpPr>
        <p:spPr>
          <a:xfrm>
            <a:off x="107504" y="1988840"/>
            <a:ext cx="648072" cy="3816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36712"/>
            <a:ext cx="9144000" cy="5112568"/>
          </a:xfrm>
        </p:spPr>
        <p:txBody>
          <a:bodyPr>
            <a:normAutofit fontScale="85000" lnSpcReduction="20000"/>
          </a:bodyPr>
          <a:lstStyle/>
          <a:p>
            <a:pPr algn="ctr">
              <a:buNone/>
            </a:pPr>
            <a:r>
              <a:rPr lang="es-ES" b="1" dirty="0" smtClean="0">
                <a:solidFill>
                  <a:schemeClr val="accent5">
                    <a:lumMod val="75000"/>
                  </a:schemeClr>
                </a:solidFill>
              </a:rPr>
              <a:t>Modelo fiscal de catastro</a:t>
            </a:r>
          </a:p>
          <a:p>
            <a:r>
              <a:rPr lang="es-ES" b="1" dirty="0" smtClean="0"/>
              <a:t>Financiación de las administraciones públicas</a:t>
            </a:r>
          </a:p>
          <a:p>
            <a:r>
              <a:rPr lang="es-ES" b="1" dirty="0" smtClean="0"/>
              <a:t>Lucha contra el fraude fiscal</a:t>
            </a:r>
          </a:p>
          <a:p>
            <a:r>
              <a:rPr lang="es-ES" b="1" dirty="0" smtClean="0"/>
              <a:t>Justicia tributaria</a:t>
            </a:r>
          </a:p>
          <a:p>
            <a:r>
              <a:rPr lang="es-ES" b="1" dirty="0" smtClean="0"/>
              <a:t>Información territorial completa </a:t>
            </a:r>
          </a:p>
          <a:p>
            <a:r>
              <a:rPr lang="es-ES" b="1" dirty="0" smtClean="0"/>
              <a:t>Información libre y gratuita (SEDE Catastro)</a:t>
            </a:r>
          </a:p>
          <a:p>
            <a:r>
              <a:rPr lang="es-ES" b="1" dirty="0" smtClean="0"/>
              <a:t>Conocimiento de la propiedad y tenencia de tierras</a:t>
            </a:r>
          </a:p>
          <a:p>
            <a:endParaRPr lang="es-ES" b="1" dirty="0" smtClean="0"/>
          </a:p>
          <a:p>
            <a:pPr algn="ctr">
              <a:buNone/>
            </a:pPr>
            <a:r>
              <a:rPr lang="es-ES" b="1" dirty="0" smtClean="0"/>
              <a:t>Cobro de los impuestos</a:t>
            </a:r>
          </a:p>
          <a:p>
            <a:endParaRPr lang="es-ES" b="1" dirty="0" smtClean="0"/>
          </a:p>
          <a:p>
            <a:pPr algn="ctr">
              <a:buNone/>
            </a:pPr>
            <a:r>
              <a:rPr lang="es-ES" b="1" dirty="0" err="1" smtClean="0"/>
              <a:t>Mantenible</a:t>
            </a:r>
            <a:endParaRPr lang="es-ES" b="1" dirty="0" smtClean="0"/>
          </a:p>
          <a:p>
            <a:pPr algn="ctr">
              <a:buNone/>
            </a:pPr>
            <a:r>
              <a:rPr lang="es-ES" b="1" dirty="0" smtClean="0">
                <a:solidFill>
                  <a:schemeClr val="accent5">
                    <a:lumMod val="75000"/>
                  </a:schemeClr>
                </a:solidFill>
              </a:rPr>
              <a:t>Fortalecimiento tributario</a:t>
            </a:r>
          </a:p>
        </p:txBody>
      </p:sp>
      <p:sp>
        <p:nvSpPr>
          <p:cNvPr id="5" name="4 Flecha abajo"/>
          <p:cNvSpPr/>
          <p:nvPr/>
        </p:nvSpPr>
        <p:spPr>
          <a:xfrm>
            <a:off x="3707904" y="4581128"/>
            <a:ext cx="13681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abajo"/>
          <p:cNvSpPr/>
          <p:nvPr/>
        </p:nvSpPr>
        <p:spPr>
          <a:xfrm>
            <a:off x="3707904" y="3789040"/>
            <a:ext cx="13681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9552" y="991269"/>
            <a:ext cx="8507413"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solidFill>
                  <a:schemeClr val="tx1"/>
                </a:solidFill>
                <a:effectLst/>
                <a:uLnTx/>
                <a:uFillTx/>
                <a:latin typeface="+mn-lt"/>
                <a:ea typeface="+mn-ea"/>
                <a:cs typeface="+mn-cs"/>
              </a:rPr>
              <a:t>El desarrollo económico está vinculado a una financiación con base en un sólido sistema tributario territorial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solidFill>
                  <a:schemeClr val="tx1"/>
                </a:solidFill>
                <a:effectLst/>
                <a:uLnTx/>
                <a:uFillTx/>
                <a:latin typeface="+mn-lt"/>
                <a:ea typeface="+mn-ea"/>
                <a:cs typeface="+mn-cs"/>
              </a:rPr>
              <a:t>Se necesita para ello un catastro completo y actualizado.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solidFill>
                  <a:schemeClr val="tx1"/>
                </a:solidFill>
                <a:effectLst/>
                <a:uLnTx/>
                <a:uFillTx/>
                <a:latin typeface="+mn-lt"/>
                <a:ea typeface="+mn-ea"/>
                <a:cs typeface="+mn-cs"/>
              </a:rPr>
              <a:t>La inversión en catastro es necesaria, estratégica y rentable.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5496" y="1340768"/>
            <a:ext cx="9144000" cy="4536504"/>
          </a:xfrm>
          <a:prstGeom prst="rect">
            <a:avLst/>
          </a:prstGeom>
          <a:noFill/>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Información desactualizada,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incompleta, inexistente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Avalúos ineficientes,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incompletos, regresivos, injustos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Exenciones fiscales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Medios insuficientes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Falta de capacitación</a:t>
            </a:r>
            <a:endParaRPr kumimoji="0" lang="es-E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Evasión de impuestos.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Falta de declaración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Falta de percepción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del sistema tributario como servicio público. Calidad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Recaudo ineficiente,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débil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hlink"/>
                </a:solidFill>
                <a:effectLst/>
                <a:uLnTx/>
                <a:uFillTx/>
                <a:latin typeface="+mn-lt"/>
                <a:ea typeface="+mn-ea"/>
                <a:cs typeface="+mn-cs"/>
              </a:rPr>
              <a:t>Multitud de figuras tributarias,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de administraciones competentes</a:t>
            </a:r>
          </a:p>
        </p:txBody>
      </p:sp>
      <p:sp>
        <p:nvSpPr>
          <p:cNvPr id="4" name="Rectangle 5"/>
          <p:cNvSpPr txBox="1">
            <a:spLocks noChangeArrowheads="1"/>
          </p:cNvSpPr>
          <p:nvPr/>
        </p:nvSpPr>
        <p:spPr bwMode="auto">
          <a:xfrm>
            <a:off x="0" y="476672"/>
            <a:ext cx="8676456" cy="648072"/>
          </a:xfrm>
          <a:prstGeom prst="rect">
            <a:avLst/>
          </a:prstGeom>
          <a:solidFill>
            <a:srgbClr val="889FDE"/>
          </a:solidFill>
          <a:ln>
            <a:solidFill>
              <a:srgbClr val="FFFFFF"/>
            </a:solidFill>
            <a:miter lim="800000"/>
            <a:headEnd/>
            <a:tailEnd/>
          </a:ln>
        </p:spPr>
        <p:txBody>
          <a:bodyPr vert="horz" wrap="square" lIns="91440" tIns="45720" rIns="91440" bIns="45720" numCol="1" anchor="t" anchorCtr="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smtClean="0">
                <a:ln>
                  <a:noFill/>
                </a:ln>
                <a:solidFill>
                  <a:srgbClr val="FFCC00"/>
                </a:solidFill>
                <a:effectLst>
                  <a:outerShdw blurRad="38100" dist="38100" dir="2700000" algn="tl">
                    <a:srgbClr val="000000">
                      <a:alpha val="43137"/>
                    </a:srgbClr>
                  </a:outerShdw>
                </a:effectLst>
                <a:uLnTx/>
                <a:uFillTx/>
                <a:latin typeface="+mj-lt"/>
                <a:ea typeface="+mj-ea"/>
                <a:cs typeface="+mj-cs"/>
              </a:rPr>
              <a:t>Principales problemas del sistema tributario catastral</a:t>
            </a:r>
            <a:endParaRPr kumimoji="0" lang="es-ES" sz="3200" b="0" i="0" u="none" strike="noStrike" kern="0" cap="none" spc="0" normalizeH="0" baseline="0" noProof="0" dirty="0" smtClean="0">
              <a:ln>
                <a:noFill/>
              </a:ln>
              <a:solidFill>
                <a:srgbClr val="FFCC00"/>
              </a:solidFill>
              <a:effectLst>
                <a:outerShdw blurRad="38100" dist="38100" dir="2700000" algn="tl">
                  <a:srgbClr val="000000">
                    <a:alpha val="43137"/>
                  </a:srgbClr>
                </a:outerShdw>
              </a:effectLst>
              <a:uLnTx/>
              <a:uFillTx/>
              <a:latin typeface="+mj-lt"/>
              <a:ea typeface="+mj-ea"/>
              <a:cs typeface="+mj-cs"/>
            </a:endParaRPr>
          </a:p>
        </p:txBody>
      </p:sp>
      <p:pic>
        <p:nvPicPr>
          <p:cNvPr id="7"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84784"/>
            <a:ext cx="8784976" cy="5040560"/>
          </a:xfrm>
        </p:spPr>
        <p:txBody>
          <a:bodyPr>
            <a:normAutofit/>
          </a:bodyPr>
          <a:lstStyle/>
          <a:p>
            <a:pPr algn="ctr">
              <a:buNone/>
            </a:pPr>
            <a:r>
              <a:rPr lang="es-ES" sz="3600" b="1" u="sng" dirty="0" smtClean="0"/>
              <a:t>Objetivos del catastro</a:t>
            </a:r>
          </a:p>
          <a:p>
            <a:pPr>
              <a:buNone/>
            </a:pPr>
            <a:r>
              <a:rPr lang="es-ES" sz="3600" b="1" u="sng" dirty="0" smtClean="0">
                <a:solidFill>
                  <a:srgbClr val="0070C0"/>
                </a:solidFill>
              </a:rPr>
              <a:t>1. Catastro completo</a:t>
            </a:r>
            <a:r>
              <a:rPr lang="es-ES" sz="3600" b="1" dirty="0" smtClean="0">
                <a:solidFill>
                  <a:srgbClr val="0070C0"/>
                </a:solidFill>
              </a:rPr>
              <a:t>:</a:t>
            </a:r>
          </a:p>
          <a:p>
            <a:pPr algn="just">
              <a:buNone/>
            </a:pPr>
            <a:r>
              <a:rPr lang="es-ES" dirty="0" smtClean="0">
                <a:solidFill>
                  <a:srgbClr val="0070C0"/>
                </a:solidFill>
              </a:rPr>
              <a:t>Todos los predios deben estar inscritos.</a:t>
            </a:r>
          </a:p>
          <a:p>
            <a:pPr>
              <a:buNone/>
            </a:pPr>
            <a:r>
              <a:rPr lang="es-ES" sz="3600" b="1" u="sng" dirty="0" smtClean="0">
                <a:solidFill>
                  <a:srgbClr val="0070C0"/>
                </a:solidFill>
              </a:rPr>
              <a:t>2. Correctamente valorado:</a:t>
            </a:r>
          </a:p>
          <a:p>
            <a:pPr algn="just">
              <a:buNone/>
            </a:pPr>
            <a:r>
              <a:rPr lang="es-ES" dirty="0" smtClean="0">
                <a:solidFill>
                  <a:srgbClr val="0070C0"/>
                </a:solidFill>
              </a:rPr>
              <a:t>Los valores deben ser equilibrados y estar coordinados para garantizar la proporción de la medida de su capacidad económica  </a:t>
            </a:r>
          </a:p>
          <a:p>
            <a:endParaRPr lang="es-ES" b="1" dirty="0" smtClean="0"/>
          </a:p>
          <a:p>
            <a:endParaRPr lang="es-ES" u="sng" dirty="0" smtClean="0"/>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964488" cy="4853136"/>
          </a:xfrm>
        </p:spPr>
        <p:txBody>
          <a:bodyPr>
            <a:normAutofit fontScale="92500"/>
          </a:bodyPr>
          <a:lstStyle/>
          <a:p>
            <a:pPr algn="ctr">
              <a:buNone/>
            </a:pPr>
            <a:r>
              <a:rPr lang="es-ES" sz="3900" b="1" dirty="0" smtClean="0">
                <a:solidFill>
                  <a:schemeClr val="accent1">
                    <a:lumMod val="75000"/>
                  </a:schemeClr>
                </a:solidFill>
                <a:effectLst>
                  <a:outerShdw blurRad="38100" dist="38100" dir="2700000" algn="tl">
                    <a:srgbClr val="000000">
                      <a:alpha val="43137"/>
                    </a:srgbClr>
                  </a:outerShdw>
                </a:effectLst>
              </a:rPr>
              <a:t>Objetivo 1: CATASTRO COMPLETO</a:t>
            </a:r>
          </a:p>
          <a:p>
            <a:pPr lvl="1">
              <a:buNone/>
            </a:pPr>
            <a:endParaRPr lang="es-ES" dirty="0"/>
          </a:p>
          <a:p>
            <a:r>
              <a:rPr lang="es-ES" b="1" dirty="0" smtClean="0"/>
              <a:t>Planificación, financiación, medios, plazos: </a:t>
            </a:r>
            <a:r>
              <a:rPr lang="es-ES" dirty="0" smtClean="0"/>
              <a:t>coste/recaudación</a:t>
            </a:r>
          </a:p>
          <a:p>
            <a:r>
              <a:rPr lang="es-ES" b="1" dirty="0" smtClean="0"/>
              <a:t>Solución técnica</a:t>
            </a:r>
            <a:r>
              <a:rPr lang="es-ES" dirty="0" smtClean="0"/>
              <a:t>: niveles de precisión sostenibles. </a:t>
            </a:r>
          </a:p>
          <a:p>
            <a:pPr lvl="1"/>
            <a:r>
              <a:rPr lang="es-ES" dirty="0" smtClean="0"/>
              <a:t>Base cartográfica soporte de la representación gráfica de los predios</a:t>
            </a:r>
          </a:p>
          <a:p>
            <a:pPr lvl="1"/>
            <a:r>
              <a:rPr lang="es-ES" dirty="0" smtClean="0"/>
              <a:t>Información alfanumérica asociada</a:t>
            </a:r>
          </a:p>
          <a:p>
            <a:pPr lvl="2"/>
            <a:r>
              <a:rPr lang="es-ES" dirty="0" smtClean="0"/>
              <a:t>Física: necesarios para la determinación y justificación del valor</a:t>
            </a:r>
          </a:p>
          <a:p>
            <a:pPr lvl="2"/>
            <a:r>
              <a:rPr lang="es-ES" dirty="0" smtClean="0"/>
              <a:t>Jurídica: conocimiento de la titularidad y datos fiscales.   </a:t>
            </a:r>
          </a:p>
          <a:p>
            <a:pPr>
              <a:buNone/>
            </a:pPr>
            <a:endParaRPr lang="es-ES" dirty="0" smtClean="0"/>
          </a:p>
          <a:p>
            <a:pPr>
              <a:buNone/>
            </a:pPr>
            <a:endParaRPr lang="es-ES" dirty="0" smtClean="0"/>
          </a:p>
          <a:p>
            <a:pPr>
              <a:buNone/>
            </a:pPr>
            <a:endParaRPr lang="es-ES" b="1" dirty="0" smtClean="0"/>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
        <p:nvSpPr>
          <p:cNvPr id="3" name="Rectangle 4"/>
          <p:cNvSpPr>
            <a:spLocks noChangeArrowheads="1"/>
          </p:cNvSpPr>
          <p:nvPr/>
        </p:nvSpPr>
        <p:spPr bwMode="auto">
          <a:xfrm>
            <a:off x="109538" y="1125537"/>
            <a:ext cx="5254625" cy="4198937"/>
          </a:xfrm>
          <a:prstGeom prst="rect">
            <a:avLst/>
          </a:prstGeom>
          <a:solidFill>
            <a:schemeClr val="bg1"/>
          </a:solidFill>
          <a:ln w="9525">
            <a:noFill/>
            <a:miter lim="800000"/>
            <a:headEnd/>
            <a:tailEnd/>
          </a:ln>
          <a:effectLst/>
        </p:spPr>
        <p:txBody>
          <a:bodyPr lIns="92075" tIns="46038" rIns="92075" bIns="46038"/>
          <a:lstStyle/>
          <a:p>
            <a:pPr marL="285750" indent="-285750" defTabSz="914400" eaLnBrk="0" hangingPunct="0">
              <a:lnSpc>
                <a:spcPct val="90000"/>
              </a:lnSpc>
              <a:spcBef>
                <a:spcPct val="30000"/>
              </a:spcBef>
              <a:buFontTx/>
              <a:buChar char="•"/>
              <a:defRPr/>
            </a:pPr>
            <a:r>
              <a:rPr lang="es-ES" b="1" dirty="0" smtClean="0">
                <a:latin typeface="Century Gothic" pitchFamily="34" charset="0"/>
              </a:rPr>
              <a:t>7.594 </a:t>
            </a:r>
            <a:r>
              <a:rPr lang="es-ES" b="1" dirty="0">
                <a:latin typeface="Century Gothic" pitchFamily="34" charset="0"/>
              </a:rPr>
              <a:t>AYUNTAMIENTOS</a:t>
            </a:r>
          </a:p>
          <a:p>
            <a:pPr marL="285750" indent="-285750" defTabSz="914400" eaLnBrk="0" hangingPunct="0">
              <a:lnSpc>
                <a:spcPct val="90000"/>
              </a:lnSpc>
              <a:spcBef>
                <a:spcPct val="30000"/>
              </a:spcBef>
              <a:buFontTx/>
              <a:buChar char="•"/>
              <a:defRPr/>
            </a:pPr>
            <a:r>
              <a:rPr lang="es-ES" b="1" dirty="0">
                <a:latin typeface="Century Gothic" pitchFamily="34" charset="0"/>
              </a:rPr>
              <a:t>Catastro urbano</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13,5 </a:t>
            </a:r>
            <a:r>
              <a:rPr lang="es-ES" sz="1400" b="1" dirty="0">
                <a:latin typeface="Century Gothic" pitchFamily="34" charset="0"/>
              </a:rPr>
              <a:t>M </a:t>
            </a:r>
            <a:r>
              <a:rPr lang="es-ES" sz="1400" b="1" dirty="0" smtClean="0">
                <a:latin typeface="Century Gothic" pitchFamily="34" charset="0"/>
              </a:rPr>
              <a:t>parcelas </a:t>
            </a:r>
            <a:r>
              <a:rPr lang="es-ES" sz="1400" b="1" dirty="0">
                <a:latin typeface="Century Gothic" pitchFamily="34" charset="0"/>
              </a:rPr>
              <a:t>urbanas</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38 </a:t>
            </a:r>
            <a:r>
              <a:rPr lang="es-ES" sz="1400" b="1" dirty="0">
                <a:latin typeface="Century Gothic" pitchFamily="34" charset="0"/>
              </a:rPr>
              <a:t>M unidades urbanas</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1.123.133 </a:t>
            </a:r>
            <a:r>
              <a:rPr lang="es-ES" sz="1400" b="1" dirty="0">
                <a:latin typeface="Century Gothic" pitchFamily="34" charset="0"/>
              </a:rPr>
              <a:t>Ha  mapas a E : 1/1.000 o </a:t>
            </a:r>
            <a:r>
              <a:rPr lang="es-ES" sz="1400" b="1" dirty="0" smtClean="0">
                <a:latin typeface="Century Gothic" pitchFamily="34" charset="0"/>
              </a:rPr>
              <a:t>1/500</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27,7 M Titulares</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2.321.002 M€ Valor catastral</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61.079 €/inmueble</a:t>
            </a:r>
            <a:endParaRPr lang="es-ES" sz="1400" b="1" dirty="0">
              <a:latin typeface="Century Gothic" pitchFamily="34" charset="0"/>
            </a:endParaRPr>
          </a:p>
          <a:p>
            <a:pPr marL="685800" lvl="1" indent="-228600" defTabSz="914400" eaLnBrk="0" hangingPunct="0">
              <a:lnSpc>
                <a:spcPct val="90000"/>
              </a:lnSpc>
              <a:spcBef>
                <a:spcPct val="30000"/>
              </a:spcBef>
              <a:buFontTx/>
              <a:buChar char="•"/>
              <a:defRPr/>
            </a:pPr>
            <a:endParaRPr lang="es-ES" sz="1400" b="1" dirty="0">
              <a:latin typeface="Century Gothic" pitchFamily="34" charset="0"/>
            </a:endParaRPr>
          </a:p>
          <a:p>
            <a:pPr marL="285750" indent="-285750" defTabSz="914400" eaLnBrk="0" hangingPunct="0">
              <a:lnSpc>
                <a:spcPct val="90000"/>
              </a:lnSpc>
              <a:spcBef>
                <a:spcPct val="30000"/>
              </a:spcBef>
              <a:buFontTx/>
              <a:buChar char="•"/>
              <a:defRPr/>
            </a:pPr>
            <a:r>
              <a:rPr lang="es-ES" b="1" dirty="0">
                <a:latin typeface="Century Gothic" pitchFamily="34" charset="0"/>
              </a:rPr>
              <a:t>Catastro Rústico</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39 </a:t>
            </a:r>
            <a:r>
              <a:rPr lang="es-ES" sz="1400" b="1" dirty="0">
                <a:latin typeface="Century Gothic" pitchFamily="34" charset="0"/>
              </a:rPr>
              <a:t>M parcelas rústicas </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50,4 </a:t>
            </a:r>
            <a:r>
              <a:rPr lang="es-ES" sz="1400" b="1" dirty="0">
                <a:latin typeface="Century Gothic" pitchFamily="34" charset="0"/>
              </a:rPr>
              <a:t>M subparcelas</a:t>
            </a:r>
          </a:p>
          <a:p>
            <a:pPr marL="685800" lvl="1" indent="-228600" defTabSz="914400" eaLnBrk="0" hangingPunct="0">
              <a:lnSpc>
                <a:spcPct val="90000"/>
              </a:lnSpc>
              <a:spcBef>
                <a:spcPct val="30000"/>
              </a:spcBef>
              <a:buFontTx/>
              <a:buChar char="•"/>
              <a:defRPr/>
            </a:pPr>
            <a:r>
              <a:rPr lang="es-ES" sz="1400" b="1" dirty="0">
                <a:latin typeface="Century Gothic" pitchFamily="34" charset="0"/>
              </a:rPr>
              <a:t>8 M propietarios  </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47.503.030 Ha </a:t>
            </a:r>
            <a:r>
              <a:rPr lang="es-ES" sz="1400" b="1" dirty="0">
                <a:latin typeface="Century Gothic" pitchFamily="34" charset="0"/>
              </a:rPr>
              <a:t>mapas  a 1:5.000 </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51.402 M € Valor catastral</a:t>
            </a:r>
          </a:p>
          <a:p>
            <a:pPr marL="685800" lvl="1" indent="-228600" defTabSz="914400" eaLnBrk="0" hangingPunct="0">
              <a:lnSpc>
                <a:spcPct val="90000"/>
              </a:lnSpc>
              <a:spcBef>
                <a:spcPct val="30000"/>
              </a:spcBef>
              <a:buFontTx/>
              <a:buChar char="•"/>
              <a:defRPr/>
            </a:pPr>
            <a:r>
              <a:rPr lang="es-ES" sz="1400" b="1" dirty="0" smtClean="0">
                <a:latin typeface="Century Gothic" pitchFamily="34" charset="0"/>
              </a:rPr>
              <a:t>1.318 €/inmueble</a:t>
            </a:r>
          </a:p>
          <a:p>
            <a:pPr marL="685800" lvl="1" indent="-228600" algn="ctr" defTabSz="914400" eaLnBrk="0" hangingPunct="0">
              <a:lnSpc>
                <a:spcPct val="90000"/>
              </a:lnSpc>
              <a:spcBef>
                <a:spcPct val="30000"/>
              </a:spcBef>
              <a:defRPr/>
            </a:pPr>
            <a:endParaRPr lang="es-ES" sz="1400" b="1" dirty="0">
              <a:latin typeface="Century Gothic" pitchFamily="34" charset="0"/>
            </a:endParaRPr>
          </a:p>
        </p:txBody>
      </p:sp>
      <p:pic>
        <p:nvPicPr>
          <p:cNvPr id="4" name="Picture 3" descr="C:\Documents and Settings\32635661H\Escritorio\REGULARIZACION\Imagen1.png"/>
          <p:cNvPicPr>
            <a:picLocks noChangeAspect="1" noChangeArrowheads="1"/>
          </p:cNvPicPr>
          <p:nvPr/>
        </p:nvPicPr>
        <p:blipFill>
          <a:blip r:embed="rId3" cstate="print"/>
          <a:srcRect/>
          <a:stretch>
            <a:fillRect/>
          </a:stretch>
        </p:blipFill>
        <p:spPr bwMode="auto">
          <a:xfrm>
            <a:off x="4426930" y="2132856"/>
            <a:ext cx="4717070" cy="3434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556792"/>
            <a:ext cx="9143999" cy="2850011"/>
          </a:xfrm>
          <a:prstGeom prst="rect">
            <a:avLst/>
          </a:prstGeom>
        </p:spPr>
        <p:txBody>
          <a:bodyPr wrap="square">
            <a:spAutoFit/>
          </a:bodyPr>
          <a:lstStyle/>
          <a:p>
            <a:pPr marL="342900" indent="-342900" algn="ctr">
              <a:spcBef>
                <a:spcPct val="20000"/>
              </a:spcBef>
            </a:pPr>
            <a:r>
              <a:rPr lang="es-ES" sz="3200" b="1" dirty="0" smtClean="0">
                <a:solidFill>
                  <a:schemeClr val="accent1">
                    <a:lumMod val="75000"/>
                  </a:schemeClr>
                </a:solidFill>
                <a:effectLst>
                  <a:outerShdw blurRad="38100" dist="38100" dir="2700000" algn="tl">
                    <a:srgbClr val="000000">
                      <a:alpha val="43137"/>
                    </a:srgbClr>
                  </a:outerShdw>
                </a:effectLst>
              </a:rPr>
              <a:t>Objetivo 1: CATASTRO COMPLETO</a:t>
            </a:r>
          </a:p>
          <a:p>
            <a:pPr marL="342900" lvl="0" indent="-342900" algn="ctr">
              <a:spcBef>
                <a:spcPct val="20000"/>
              </a:spcBef>
            </a:pPr>
            <a:endParaRPr lang="es-ES" sz="3200" b="1" dirty="0" smtClean="0">
              <a:solidFill>
                <a:prstClr val="black"/>
              </a:solidFill>
            </a:endParaRPr>
          </a:p>
          <a:p>
            <a:pPr marL="342900" lvl="0" indent="-342900" algn="ctr">
              <a:spcBef>
                <a:spcPct val="20000"/>
              </a:spcBef>
            </a:pPr>
            <a:r>
              <a:rPr lang="es-ES" sz="3200" b="1" dirty="0" smtClean="0">
                <a:solidFill>
                  <a:prstClr val="black"/>
                </a:solidFill>
              </a:rPr>
              <a:t>Resultados del Plan de regularización catastral en el modelo español 2013-2016</a:t>
            </a:r>
            <a:endParaRPr lang="es-ES" sz="2800" b="1" dirty="0" smtClean="0">
              <a:solidFill>
                <a:prstClr val="black"/>
              </a:solidFill>
            </a:endParaRPr>
          </a:p>
          <a:p>
            <a:pPr marL="342900" lvl="0" indent="-342900" algn="ctr">
              <a:spcBef>
                <a:spcPct val="20000"/>
              </a:spcBef>
            </a:pPr>
            <a:endParaRPr lang="es-ES" sz="3200" b="1" dirty="0" smtClean="0">
              <a:solidFill>
                <a:prstClr val="black"/>
              </a:solidFill>
            </a:endParaRPr>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Entrada manual"/>
          <p:cNvSpPr/>
          <p:nvPr/>
        </p:nvSpPr>
        <p:spPr bwMode="auto">
          <a:xfrm>
            <a:off x="395288" y="404664"/>
            <a:ext cx="8353425" cy="1657350"/>
          </a:xfrm>
          <a:prstGeom prst="flowChartManualInput">
            <a:avLst/>
          </a:prstGeom>
          <a:solidFill>
            <a:schemeClr val="bg1">
              <a:lumMod val="95000"/>
            </a:schemeClr>
          </a:solidFill>
          <a:ln w="9525" cap="flat" cmpd="sng" algn="ctr">
            <a:noFill/>
            <a:prstDash val="solid"/>
            <a:round/>
            <a:headEnd type="none" w="med" len="med"/>
            <a:tailEnd type="none" w="med" len="med"/>
          </a:ln>
          <a:effectLst/>
        </p:spPr>
        <p:txBody>
          <a:bodyPr wrap="none" anchor="ctr"/>
          <a:lstStyle/>
          <a:p>
            <a:pPr marL="342900" indent="-342900" algn="ctr">
              <a:spcBef>
                <a:spcPct val="20000"/>
              </a:spcBef>
              <a:buFont typeface="Wingdings" pitchFamily="2" charset="2"/>
              <a:buChar char="ð"/>
              <a:defRPr/>
            </a:pPr>
            <a:endParaRPr lang="es-ES" b="1">
              <a:effectLst>
                <a:outerShdw blurRad="38100" dist="38100" dir="2700000" algn="tl">
                  <a:srgbClr val="000000">
                    <a:alpha val="43137"/>
                  </a:srgbClr>
                </a:outerShdw>
              </a:effectLst>
            </a:endParaRPr>
          </a:p>
        </p:txBody>
      </p:sp>
      <p:sp>
        <p:nvSpPr>
          <p:cNvPr id="18" name="17 Entrada manual"/>
          <p:cNvSpPr/>
          <p:nvPr/>
        </p:nvSpPr>
        <p:spPr bwMode="auto">
          <a:xfrm flipH="1">
            <a:off x="395288" y="2420789"/>
            <a:ext cx="8353425" cy="2592388"/>
          </a:xfrm>
          <a:prstGeom prst="flowChartManualInput">
            <a:avLst/>
          </a:prstGeom>
          <a:solidFill>
            <a:srgbClr val="FFCCCC"/>
          </a:solidFill>
          <a:ln w="9525" cap="flat" cmpd="sng" algn="ctr">
            <a:noFill/>
            <a:prstDash val="solid"/>
            <a:round/>
            <a:headEnd type="none" w="med" len="med"/>
            <a:tailEnd type="none" w="med" len="med"/>
          </a:ln>
          <a:effectLst/>
        </p:spPr>
        <p:txBody>
          <a:bodyPr wrap="none" anchor="ctr"/>
          <a:lstStyle/>
          <a:p>
            <a:pPr marL="342900" indent="-342900" algn="ctr">
              <a:spcBef>
                <a:spcPct val="20000"/>
              </a:spcBef>
              <a:buFont typeface="Wingdings" pitchFamily="2" charset="2"/>
              <a:buChar char="ð"/>
              <a:defRPr/>
            </a:pPr>
            <a:endParaRPr lang="es-ES" b="1">
              <a:effectLst>
                <a:outerShdw blurRad="38100" dist="38100" dir="2700000" algn="tl">
                  <a:srgbClr val="000000">
                    <a:alpha val="43137"/>
                  </a:srgbClr>
                </a:outerShdw>
              </a:effectLst>
            </a:endParaRPr>
          </a:p>
        </p:txBody>
      </p:sp>
      <p:sp>
        <p:nvSpPr>
          <p:cNvPr id="10243" name="9 CuadroTexto"/>
          <p:cNvSpPr txBox="1">
            <a:spLocks noChangeArrowheads="1"/>
          </p:cNvSpPr>
          <p:nvPr/>
        </p:nvSpPr>
        <p:spPr bwMode="auto">
          <a:xfrm>
            <a:off x="395288" y="693589"/>
            <a:ext cx="8569325" cy="4432300"/>
          </a:xfrm>
          <a:prstGeom prst="rect">
            <a:avLst/>
          </a:prstGeom>
          <a:noFill/>
          <a:ln w="9525">
            <a:noFill/>
            <a:miter lim="800000"/>
            <a:headEnd/>
            <a:tailEnd/>
          </a:ln>
        </p:spPr>
        <p:txBody>
          <a:bodyPr>
            <a:spAutoFit/>
          </a:bodyPr>
          <a:lstStyle/>
          <a:p>
            <a:r>
              <a:rPr lang="es-ES" dirty="0">
                <a:latin typeface="Calibri" pitchFamily="34" charset="0"/>
              </a:rPr>
              <a:t>El plan de regularización catastral nace a finales de 2012 </a:t>
            </a:r>
          </a:p>
          <a:p>
            <a:r>
              <a:rPr lang="es-ES" dirty="0">
                <a:latin typeface="Calibri" pitchFamily="34" charset="0"/>
              </a:rPr>
              <a:t>como estrategia del Ministerio de Hacienda y Administraciones Públicas:</a:t>
            </a:r>
          </a:p>
          <a:p>
            <a:pPr algn="ctr"/>
            <a:r>
              <a:rPr lang="es-ES" sz="2000" b="1" dirty="0">
                <a:solidFill>
                  <a:srgbClr val="0070C0"/>
                </a:solidFill>
                <a:latin typeface="Calibri" pitchFamily="34" charset="0"/>
              </a:rPr>
              <a:t>LUCHA CONTRA EL FRAUDE FISCAL INMOBILIARIO</a:t>
            </a:r>
          </a:p>
          <a:p>
            <a:pPr algn="ctr"/>
            <a:r>
              <a:rPr lang="es-ES" sz="2000" b="1" dirty="0">
                <a:solidFill>
                  <a:srgbClr val="0070C0"/>
                </a:solidFill>
                <a:latin typeface="Calibri" pitchFamily="34" charset="0"/>
              </a:rPr>
              <a:t>IMPULSO A LA FINANCIACIÓN LOCAL</a:t>
            </a:r>
          </a:p>
          <a:p>
            <a:endParaRPr lang="es-ES" dirty="0">
              <a:latin typeface="Calibri" pitchFamily="34" charset="0"/>
            </a:endParaRPr>
          </a:p>
          <a:p>
            <a:endParaRPr lang="es-ES" sz="1200" dirty="0">
              <a:latin typeface="Calibri" pitchFamily="34" charset="0"/>
            </a:endParaRPr>
          </a:p>
          <a:p>
            <a:endParaRPr lang="es-ES" sz="1200" dirty="0">
              <a:latin typeface="Calibri" pitchFamily="34" charset="0"/>
            </a:endParaRPr>
          </a:p>
          <a:p>
            <a:r>
              <a:rPr lang="es-ES" dirty="0">
                <a:latin typeface="Calibri" pitchFamily="34" charset="0"/>
              </a:rPr>
              <a:t>Este procedimiento tiene por objeto la </a:t>
            </a:r>
            <a:r>
              <a:rPr lang="es-ES" b="1" dirty="0">
                <a:latin typeface="Calibri" pitchFamily="34" charset="0"/>
              </a:rPr>
              <a:t>incorporación al Catastro </a:t>
            </a:r>
            <a:r>
              <a:rPr lang="es-ES" dirty="0">
                <a:latin typeface="Calibri" pitchFamily="34" charset="0"/>
              </a:rPr>
              <a:t>de</a:t>
            </a:r>
          </a:p>
          <a:p>
            <a:pPr algn="ctr"/>
            <a:r>
              <a:rPr lang="es-ES" b="1" dirty="0">
                <a:solidFill>
                  <a:srgbClr val="0070C0"/>
                </a:solidFill>
                <a:latin typeface="Calibri" pitchFamily="34" charset="0"/>
              </a:rPr>
              <a:t>CONSTRUCCIONES OMITIDAS Y ALTERACIONES NO DECLARADAS</a:t>
            </a:r>
          </a:p>
          <a:p>
            <a:pPr algn="ctr"/>
            <a:r>
              <a:rPr lang="es-ES" dirty="0">
                <a:solidFill>
                  <a:srgbClr val="0070C0"/>
                </a:solidFill>
                <a:latin typeface="Calibri" pitchFamily="34" charset="0"/>
              </a:rPr>
              <a:t>(ampliaciones, reformas y rehabilitaciones)</a:t>
            </a:r>
          </a:p>
          <a:p>
            <a:endParaRPr lang="es-ES" dirty="0">
              <a:latin typeface="Calibri" pitchFamily="34" charset="0"/>
            </a:endParaRPr>
          </a:p>
          <a:p>
            <a:r>
              <a:rPr lang="es-ES" dirty="0">
                <a:latin typeface="Calibri" pitchFamily="34" charset="0"/>
              </a:rPr>
              <a:t>de manera que los padrones catastrales de bienes inmuebles urbanos y rústicos </a:t>
            </a:r>
          </a:p>
          <a:p>
            <a:r>
              <a:rPr lang="es-ES" dirty="0">
                <a:latin typeface="Calibri" pitchFamily="34" charset="0"/>
              </a:rPr>
              <a:t>recojan los </a:t>
            </a:r>
            <a:r>
              <a:rPr lang="es-ES" b="1" dirty="0">
                <a:latin typeface="Calibri" pitchFamily="34" charset="0"/>
              </a:rPr>
              <a:t>inmuebles regularizados con su valor catastral correspondiente</a:t>
            </a:r>
            <a:r>
              <a:rPr lang="es-ES" dirty="0">
                <a:latin typeface="Calibri" pitchFamily="34" charset="0"/>
              </a:rPr>
              <a:t>, </a:t>
            </a:r>
          </a:p>
          <a:p>
            <a:endParaRPr lang="es-ES" dirty="0">
              <a:latin typeface="Calibri" pitchFamily="34" charset="0"/>
            </a:endParaRPr>
          </a:p>
          <a:p>
            <a:r>
              <a:rPr lang="es-ES" dirty="0">
                <a:latin typeface="Calibri" pitchFamily="34" charset="0"/>
              </a:rPr>
              <a:t>y los ayuntamientos puedan gestionar el</a:t>
            </a:r>
            <a:r>
              <a:rPr lang="es-ES" dirty="0">
                <a:solidFill>
                  <a:srgbClr val="00B050"/>
                </a:solidFill>
                <a:latin typeface="Calibri" pitchFamily="34" charset="0"/>
              </a:rPr>
              <a:t> </a:t>
            </a:r>
            <a:r>
              <a:rPr lang="es-ES" b="1" dirty="0">
                <a:solidFill>
                  <a:srgbClr val="0070C0"/>
                </a:solidFill>
                <a:latin typeface="Calibri" pitchFamily="34" charset="0"/>
              </a:rPr>
              <a:t>Impuesto sobre Bienes Inmuebles </a:t>
            </a:r>
          </a:p>
          <a:p>
            <a:r>
              <a:rPr lang="es-ES" dirty="0">
                <a:latin typeface="Calibri" pitchFamily="34" charset="0"/>
              </a:rPr>
              <a:t>y liquidar las cuotas correspondientes a los ejercicios no prescritos.</a:t>
            </a:r>
            <a:endParaRPr lang="es-ES" sz="2000" b="1" dirty="0">
              <a:solidFill>
                <a:srgbClr val="0070C0"/>
              </a:solidFill>
              <a:latin typeface="Calibri" pitchFamily="34" charset="0"/>
            </a:endParaRPr>
          </a:p>
        </p:txBody>
      </p:sp>
      <p:sp>
        <p:nvSpPr>
          <p:cNvPr id="3" name="2 CuadroTexto"/>
          <p:cNvSpPr txBox="1"/>
          <p:nvPr/>
        </p:nvSpPr>
        <p:spPr>
          <a:xfrm>
            <a:off x="179388" y="477689"/>
            <a:ext cx="8856662" cy="677863"/>
          </a:xfrm>
          <a:prstGeom prst="rect">
            <a:avLst/>
          </a:prstGeom>
          <a:noFill/>
          <a:effectLst>
            <a:outerShdw dir="2700000" algn="tl" rotWithShape="0">
              <a:prstClr val="black"/>
            </a:outerShdw>
          </a:effectLst>
        </p:spPr>
        <p:txBody>
          <a:bodyPr>
            <a:spAutoFit/>
          </a:bodyPr>
          <a:lstStyle/>
          <a:p>
            <a:pPr algn="ctr">
              <a:defRPr/>
            </a:pPr>
            <a:r>
              <a:rPr lang="es-ES" sz="2000" dirty="0">
                <a:solidFill>
                  <a:schemeClr val="tx1">
                    <a:lumMod val="50000"/>
                    <a:lumOff val="50000"/>
                  </a:schemeClr>
                </a:solidFill>
                <a:latin typeface="Calibri" pitchFamily="34" charset="0"/>
              </a:rPr>
              <a:t> </a:t>
            </a:r>
          </a:p>
          <a:p>
            <a:pPr>
              <a:defRPr/>
            </a:pPr>
            <a:endParaRPr lang="es-ES" dirty="0"/>
          </a:p>
        </p:txBody>
      </p:sp>
      <p:sp>
        <p:nvSpPr>
          <p:cNvPr id="25" name="24 Nube"/>
          <p:cNvSpPr/>
          <p:nvPr/>
        </p:nvSpPr>
        <p:spPr bwMode="auto">
          <a:xfrm>
            <a:off x="395288" y="5229077"/>
            <a:ext cx="8353425" cy="904875"/>
          </a:xfrm>
          <a:prstGeom prst="cloud">
            <a:avLst/>
          </a:prstGeom>
          <a:solidFill>
            <a:srgbClr val="0070C0">
              <a:alpha val="21000"/>
            </a:srgbClr>
          </a:solidFill>
          <a:ln w="9525" cap="flat" cmpd="sng" algn="ctr">
            <a:noFill/>
            <a:prstDash val="solid"/>
            <a:round/>
            <a:headEnd type="none" w="med" len="med"/>
            <a:tailEnd type="none" w="med" len="med"/>
          </a:ln>
          <a:effectLst/>
        </p:spPr>
        <p:txBody>
          <a:bodyPr wrap="none" anchor="ctr"/>
          <a:lstStyle/>
          <a:p>
            <a:pPr marL="342900" indent="-342900" algn="ctr">
              <a:spcBef>
                <a:spcPct val="20000"/>
              </a:spcBef>
              <a:buFont typeface="Wingdings" pitchFamily="2" charset="2"/>
              <a:buChar char="ð"/>
              <a:defRPr/>
            </a:pPr>
            <a:endParaRPr lang="es-ES" b="1">
              <a:effectLst>
                <a:outerShdw blurRad="38100" dist="38100" dir="2700000" algn="tl">
                  <a:srgbClr val="000000">
                    <a:alpha val="43137"/>
                  </a:srgbClr>
                </a:outerShdw>
              </a:effectLst>
            </a:endParaRPr>
          </a:p>
        </p:txBody>
      </p:sp>
      <p:sp>
        <p:nvSpPr>
          <p:cNvPr id="10246" name="27 CuadroTexto"/>
          <p:cNvSpPr txBox="1">
            <a:spLocks noChangeArrowheads="1"/>
          </p:cNvSpPr>
          <p:nvPr/>
        </p:nvSpPr>
        <p:spPr bwMode="auto">
          <a:xfrm>
            <a:off x="611188" y="5302102"/>
            <a:ext cx="8137525" cy="922337"/>
          </a:xfrm>
          <a:prstGeom prst="rect">
            <a:avLst/>
          </a:prstGeom>
          <a:noFill/>
          <a:ln w="9525">
            <a:noFill/>
            <a:miter lim="800000"/>
            <a:headEnd/>
            <a:tailEnd/>
          </a:ln>
        </p:spPr>
        <p:txBody>
          <a:bodyPr>
            <a:spAutoFit/>
          </a:bodyPr>
          <a:lstStyle/>
          <a:p>
            <a:pPr algn="ctr"/>
            <a:r>
              <a:rPr lang="es-ES">
                <a:latin typeface="Calibri" pitchFamily="34" charset="0"/>
              </a:rPr>
              <a:t>A desarrollar en 7.595 municipios entre los ejercicios 2013 a 2016.</a:t>
            </a:r>
          </a:p>
          <a:p>
            <a:pPr algn="ctr"/>
            <a:r>
              <a:rPr lang="es-ES">
                <a:latin typeface="Calibri" pitchFamily="34" charset="0"/>
              </a:rPr>
              <a:t>9 municipios, 44.000 inmuebles urbanos, 48.000 parcelas rústicas, barridas al día.</a:t>
            </a:r>
            <a:r>
              <a:rPr lang="es-ES">
                <a:solidFill>
                  <a:schemeClr val="bg1"/>
                </a:solidFill>
                <a:latin typeface="Calibri" pitchFamily="34" charset="0"/>
              </a:rPr>
              <a:t>.</a:t>
            </a:r>
          </a:p>
          <a:p>
            <a:pPr algn="ctr"/>
            <a:r>
              <a:rPr lang="es-ES">
                <a:solidFill>
                  <a:schemeClr val="bg1"/>
                </a:solidFill>
                <a:latin typeface="Calibri" pitchFamily="34" charset="0"/>
              </a:rPr>
              <a:t>  </a:t>
            </a:r>
          </a:p>
        </p:txBody>
      </p:sp>
      <p:sp>
        <p:nvSpPr>
          <p:cNvPr id="10247" name="10 CuadroTexto"/>
          <p:cNvSpPr txBox="1">
            <a:spLocks noChangeArrowheads="1"/>
          </p:cNvSpPr>
          <p:nvPr/>
        </p:nvSpPr>
        <p:spPr bwMode="auto">
          <a:xfrm>
            <a:off x="6300788" y="44450"/>
            <a:ext cx="2555875" cy="523875"/>
          </a:xfrm>
          <a:prstGeom prst="rect">
            <a:avLst/>
          </a:prstGeom>
          <a:noFill/>
          <a:ln w="9525">
            <a:noFill/>
            <a:miter lim="800000"/>
            <a:headEnd/>
            <a:tailEnd/>
          </a:ln>
        </p:spPr>
        <p:txBody>
          <a:bodyPr>
            <a:spAutoFit/>
          </a:bodyPr>
          <a:lstStyle/>
          <a:p>
            <a:pPr algn="ctr"/>
            <a:r>
              <a:rPr lang="es-ES" sz="1400" b="1">
                <a:latin typeface="Calibri" pitchFamily="34" charset="0"/>
              </a:rPr>
              <a:t>REGULARIZACIÓN CATASTRAL:</a:t>
            </a:r>
          </a:p>
          <a:p>
            <a:pPr algn="ctr"/>
            <a:r>
              <a:rPr lang="es-ES" sz="1400" b="1">
                <a:latin typeface="Calibri" pitchFamily="34" charset="0"/>
              </a:rPr>
              <a:t>EVOLUCIÓN Y RESULTADOS</a:t>
            </a:r>
          </a:p>
        </p:txBody>
      </p:sp>
      <p:pic>
        <p:nvPicPr>
          <p:cNvPr id="9"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CuadroTexto"/>
          <p:cNvSpPr txBox="1">
            <a:spLocks noChangeArrowheads="1"/>
          </p:cNvSpPr>
          <p:nvPr/>
        </p:nvSpPr>
        <p:spPr bwMode="auto">
          <a:xfrm>
            <a:off x="395536" y="1916832"/>
            <a:ext cx="8208962" cy="2308225"/>
          </a:xfrm>
          <a:prstGeom prst="rect">
            <a:avLst/>
          </a:prstGeom>
          <a:noFill/>
          <a:ln w="9525">
            <a:noFill/>
            <a:miter lim="800000"/>
            <a:headEnd/>
            <a:tailEnd/>
          </a:ln>
        </p:spPr>
        <p:txBody>
          <a:bodyPr>
            <a:spAutoFit/>
          </a:bodyPr>
          <a:lstStyle/>
          <a:p>
            <a:pPr marL="0" lvl="1" indent="0" algn="just"/>
            <a:r>
              <a:rPr lang="es-ES" dirty="0">
                <a:solidFill>
                  <a:srgbClr val="002060"/>
                </a:solidFill>
                <a:latin typeface="Century Gothic" pitchFamily="34" charset="0"/>
              </a:rPr>
              <a:t>El proyecto se financia con el cobro de tasa al titular catastral del inmueble pendiente de 	regularizar, en concepto de coste de la incorporación al catastro (60 euros por inmueble).</a:t>
            </a:r>
          </a:p>
          <a:p>
            <a:pPr marL="0" lvl="1" indent="0" algn="just"/>
            <a:endParaRPr lang="es-ES" dirty="0">
              <a:solidFill>
                <a:srgbClr val="002060"/>
              </a:solidFill>
              <a:latin typeface="Century Gothic" pitchFamily="34" charset="0"/>
            </a:endParaRPr>
          </a:p>
          <a:p>
            <a:pPr marL="0" lvl="1" indent="0" algn="just"/>
            <a:endParaRPr lang="es-ES" dirty="0">
              <a:solidFill>
                <a:srgbClr val="002060"/>
              </a:solidFill>
              <a:latin typeface="Century Gothic" pitchFamily="34" charset="0"/>
            </a:endParaRPr>
          </a:p>
          <a:p>
            <a:pPr marL="0" lvl="1" indent="0" algn="just"/>
            <a:r>
              <a:rPr lang="es-ES" b="1" dirty="0">
                <a:solidFill>
                  <a:srgbClr val="002060"/>
                </a:solidFill>
                <a:latin typeface="Century Gothic" pitchFamily="34" charset="0"/>
              </a:rPr>
              <a:t>La recaudación extraordinaria en el IBI prevista con esta operación se estima en un entorno de entre 7 y 10 veces su coste de elaboración.</a:t>
            </a:r>
            <a:endParaRPr lang="es-ES" dirty="0">
              <a:solidFill>
                <a:srgbClr val="002060"/>
              </a:solidFill>
              <a:latin typeface="Century Gothic" pitchFamily="34" charset="0"/>
            </a:endParaRPr>
          </a:p>
          <a:p>
            <a:endParaRPr lang="es-ES" dirty="0"/>
          </a:p>
        </p:txBody>
      </p:sp>
      <p:pic>
        <p:nvPicPr>
          <p:cNvPr id="3"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388" y="981075"/>
            <a:ext cx="8856662" cy="677863"/>
          </a:xfrm>
          <a:prstGeom prst="rect">
            <a:avLst/>
          </a:prstGeom>
          <a:noFill/>
          <a:effectLst>
            <a:outerShdw dir="2700000" algn="tl" rotWithShape="0">
              <a:prstClr val="black"/>
            </a:outerShdw>
          </a:effectLst>
        </p:spPr>
        <p:txBody>
          <a:bodyPr>
            <a:spAutoFit/>
          </a:bodyPr>
          <a:lstStyle/>
          <a:p>
            <a:pPr algn="ctr">
              <a:defRPr/>
            </a:pPr>
            <a:r>
              <a:rPr lang="es-ES" sz="2000" dirty="0">
                <a:solidFill>
                  <a:schemeClr val="tx1">
                    <a:lumMod val="50000"/>
                    <a:lumOff val="50000"/>
                  </a:schemeClr>
                </a:solidFill>
                <a:latin typeface="Calibri" pitchFamily="34" charset="0"/>
              </a:rPr>
              <a:t> </a:t>
            </a:r>
          </a:p>
          <a:p>
            <a:pPr>
              <a:defRPr/>
            </a:pPr>
            <a:endParaRPr lang="es-ES" dirty="0"/>
          </a:p>
        </p:txBody>
      </p:sp>
      <p:sp>
        <p:nvSpPr>
          <p:cNvPr id="43010" name="12 CuadroTexto"/>
          <p:cNvSpPr txBox="1">
            <a:spLocks noChangeArrowheads="1"/>
          </p:cNvSpPr>
          <p:nvPr/>
        </p:nvSpPr>
        <p:spPr bwMode="auto">
          <a:xfrm>
            <a:off x="6378575" y="57150"/>
            <a:ext cx="2555875" cy="523875"/>
          </a:xfrm>
          <a:prstGeom prst="rect">
            <a:avLst/>
          </a:prstGeom>
          <a:noFill/>
          <a:ln w="9525">
            <a:noFill/>
            <a:miter lim="800000"/>
            <a:headEnd/>
            <a:tailEnd/>
          </a:ln>
        </p:spPr>
        <p:txBody>
          <a:bodyPr>
            <a:spAutoFit/>
          </a:bodyPr>
          <a:lstStyle/>
          <a:p>
            <a:pPr algn="ctr"/>
            <a:r>
              <a:rPr lang="es-ES" sz="1400" b="1">
                <a:latin typeface="Calibri" pitchFamily="34" charset="0"/>
              </a:rPr>
              <a:t>REGULARIZACIÓN CATASTRAL:</a:t>
            </a:r>
          </a:p>
          <a:p>
            <a:pPr algn="ctr"/>
            <a:r>
              <a:rPr lang="es-ES" sz="1400" b="1">
                <a:latin typeface="Calibri" pitchFamily="34" charset="0"/>
              </a:rPr>
              <a:t>EVOLUCIÓN Y RESULTADOS</a:t>
            </a:r>
          </a:p>
        </p:txBody>
      </p:sp>
      <p:sp>
        <p:nvSpPr>
          <p:cNvPr id="10" name="9 Entrada manual"/>
          <p:cNvSpPr/>
          <p:nvPr/>
        </p:nvSpPr>
        <p:spPr bwMode="auto">
          <a:xfrm>
            <a:off x="503238" y="1268413"/>
            <a:ext cx="8353425" cy="1439862"/>
          </a:xfrm>
          <a:prstGeom prst="flowChartManualInput">
            <a:avLst/>
          </a:prstGeom>
          <a:solidFill>
            <a:schemeClr val="bg1">
              <a:lumMod val="95000"/>
            </a:schemeClr>
          </a:solidFill>
          <a:ln w="9525" cap="flat" cmpd="sng" algn="ctr">
            <a:noFill/>
            <a:prstDash val="solid"/>
            <a:round/>
            <a:headEnd type="none" w="med" len="med"/>
            <a:tailEnd type="none" w="med" len="med"/>
          </a:ln>
          <a:effectLst/>
        </p:spPr>
        <p:txBody>
          <a:bodyPr wrap="none" anchor="ctr"/>
          <a:lstStyle/>
          <a:p>
            <a:pPr marL="342900" indent="-342900" algn="ctr">
              <a:spcBef>
                <a:spcPct val="20000"/>
              </a:spcBef>
              <a:buFont typeface="Wingdings" pitchFamily="2" charset="2"/>
              <a:buChar char="ð"/>
              <a:defRPr/>
            </a:pPr>
            <a:endParaRPr lang="es-ES" b="1">
              <a:effectLst>
                <a:outerShdw blurRad="38100" dist="38100" dir="2700000" algn="tl">
                  <a:srgbClr val="000000">
                    <a:alpha val="43137"/>
                  </a:srgbClr>
                </a:outerShdw>
              </a:effectLst>
            </a:endParaRPr>
          </a:p>
        </p:txBody>
      </p:sp>
      <p:sp>
        <p:nvSpPr>
          <p:cNvPr id="13" name="12 Entrada manual"/>
          <p:cNvSpPr/>
          <p:nvPr/>
        </p:nvSpPr>
        <p:spPr bwMode="auto">
          <a:xfrm>
            <a:off x="503238" y="908050"/>
            <a:ext cx="8353425" cy="1657350"/>
          </a:xfrm>
          <a:prstGeom prst="flowChartManualInput">
            <a:avLst/>
          </a:prstGeom>
          <a:solidFill>
            <a:schemeClr val="bg1">
              <a:lumMod val="95000"/>
            </a:schemeClr>
          </a:solidFill>
          <a:ln w="9525" cap="flat" cmpd="sng" algn="ctr">
            <a:noFill/>
            <a:prstDash val="solid"/>
            <a:round/>
            <a:headEnd type="none" w="med" len="med"/>
            <a:tailEnd type="none" w="med" len="med"/>
          </a:ln>
          <a:effectLst/>
        </p:spPr>
        <p:txBody>
          <a:bodyPr wrap="none" anchor="ctr"/>
          <a:lstStyle/>
          <a:p>
            <a:pPr marL="342900" indent="-342900" algn="ctr">
              <a:spcBef>
                <a:spcPct val="20000"/>
              </a:spcBef>
              <a:buFont typeface="Wingdings" pitchFamily="2" charset="2"/>
              <a:buChar char="ð"/>
              <a:defRPr/>
            </a:pPr>
            <a:endParaRPr lang="es-ES" b="1">
              <a:effectLst>
                <a:outerShdw blurRad="38100" dist="38100" dir="2700000" algn="tl">
                  <a:srgbClr val="000000">
                    <a:alpha val="43137"/>
                  </a:srgbClr>
                </a:outerShdw>
              </a:effectLst>
            </a:endParaRPr>
          </a:p>
        </p:txBody>
      </p:sp>
      <p:sp>
        <p:nvSpPr>
          <p:cNvPr id="14" name="13 CuadroTexto"/>
          <p:cNvSpPr txBox="1"/>
          <p:nvPr/>
        </p:nvSpPr>
        <p:spPr>
          <a:xfrm>
            <a:off x="287338" y="981075"/>
            <a:ext cx="8856662" cy="677863"/>
          </a:xfrm>
          <a:prstGeom prst="rect">
            <a:avLst/>
          </a:prstGeom>
          <a:noFill/>
          <a:effectLst>
            <a:outerShdw dir="2700000" algn="tl" rotWithShape="0">
              <a:prstClr val="black"/>
            </a:outerShdw>
          </a:effectLst>
        </p:spPr>
        <p:txBody>
          <a:bodyPr>
            <a:spAutoFit/>
          </a:bodyPr>
          <a:lstStyle/>
          <a:p>
            <a:pPr algn="ctr">
              <a:defRPr/>
            </a:pPr>
            <a:r>
              <a:rPr lang="es-ES" sz="2000" dirty="0">
                <a:solidFill>
                  <a:schemeClr val="tx1">
                    <a:lumMod val="50000"/>
                    <a:lumOff val="50000"/>
                  </a:schemeClr>
                </a:solidFill>
                <a:latin typeface="Calibri" pitchFamily="34" charset="0"/>
              </a:rPr>
              <a:t> </a:t>
            </a:r>
          </a:p>
          <a:p>
            <a:pPr>
              <a:defRPr/>
            </a:pPr>
            <a:endParaRPr lang="es-ES" dirty="0"/>
          </a:p>
        </p:txBody>
      </p:sp>
      <p:sp>
        <p:nvSpPr>
          <p:cNvPr id="43014" name="9 CuadroTexto"/>
          <p:cNvSpPr txBox="1">
            <a:spLocks noChangeArrowheads="1"/>
          </p:cNvSpPr>
          <p:nvPr/>
        </p:nvSpPr>
        <p:spPr bwMode="auto">
          <a:xfrm>
            <a:off x="503238" y="1270000"/>
            <a:ext cx="8569325" cy="1446213"/>
          </a:xfrm>
          <a:prstGeom prst="rect">
            <a:avLst/>
          </a:prstGeom>
          <a:noFill/>
          <a:ln w="9525">
            <a:noFill/>
            <a:miter lim="800000"/>
            <a:headEnd/>
            <a:tailEnd/>
          </a:ln>
        </p:spPr>
        <p:txBody>
          <a:bodyPr>
            <a:spAutoFit/>
          </a:bodyPr>
          <a:lstStyle/>
          <a:p>
            <a:r>
              <a:rPr lang="es-ES" sz="2000" dirty="0">
                <a:latin typeface="Calibri" pitchFamily="34" charset="0"/>
              </a:rPr>
              <a:t>Para la ejecución del plan, la </a:t>
            </a:r>
            <a:r>
              <a:rPr lang="es-ES" sz="2000" b="1" dirty="0">
                <a:latin typeface="Calibri" pitchFamily="34" charset="0"/>
              </a:rPr>
              <a:t>DGC</a:t>
            </a:r>
            <a:r>
              <a:rPr lang="es-ES" sz="2000" dirty="0">
                <a:latin typeface="Calibri" pitchFamily="34" charset="0"/>
              </a:rPr>
              <a:t> ha encomendado los trabajos necesarios para la incorporación de inmuebles y alteraciones en el marco del procedimiento de regularización catastral a </a:t>
            </a:r>
          </a:p>
          <a:p>
            <a:pPr algn="ctr"/>
            <a:r>
              <a:rPr lang="es-ES" sz="2800" b="1" dirty="0">
                <a:solidFill>
                  <a:srgbClr val="0070C0"/>
                </a:solidFill>
                <a:latin typeface="Calibri" pitchFamily="34" charset="0"/>
              </a:rPr>
              <a:t>SEGIPSA</a:t>
            </a:r>
          </a:p>
        </p:txBody>
      </p:sp>
      <p:sp>
        <p:nvSpPr>
          <p:cNvPr id="43016" name="15 CuadroTexto"/>
          <p:cNvSpPr txBox="1">
            <a:spLocks noChangeArrowheads="1"/>
          </p:cNvSpPr>
          <p:nvPr/>
        </p:nvSpPr>
        <p:spPr bwMode="auto">
          <a:xfrm>
            <a:off x="683569" y="3068638"/>
            <a:ext cx="8136582" cy="1754326"/>
          </a:xfrm>
          <a:prstGeom prst="rect">
            <a:avLst/>
          </a:prstGeom>
          <a:noFill/>
          <a:ln w="9525">
            <a:noFill/>
            <a:miter lim="800000"/>
            <a:headEnd/>
            <a:tailEnd/>
          </a:ln>
        </p:spPr>
        <p:txBody>
          <a:bodyPr wrap="square">
            <a:spAutoFit/>
          </a:bodyPr>
          <a:lstStyle/>
          <a:p>
            <a:r>
              <a:rPr lang="es-ES" dirty="0">
                <a:solidFill>
                  <a:srgbClr val="0070C0"/>
                </a:solidFill>
                <a:latin typeface="Calibri" pitchFamily="34" charset="0"/>
              </a:rPr>
              <a:t>119 empresas</a:t>
            </a:r>
            <a:r>
              <a:rPr lang="es-ES" dirty="0">
                <a:latin typeface="Calibri" pitchFamily="34" charset="0"/>
              </a:rPr>
              <a:t> especializadas </a:t>
            </a:r>
            <a:r>
              <a:rPr lang="es-ES" dirty="0" smtClean="0">
                <a:latin typeface="Calibri" pitchFamily="34" charset="0"/>
              </a:rPr>
              <a:t>en </a:t>
            </a:r>
            <a:r>
              <a:rPr lang="es-ES" dirty="0">
                <a:latin typeface="Calibri" pitchFamily="34" charset="0"/>
              </a:rPr>
              <a:t>mantenimiento catastral homologadas para trabajar </a:t>
            </a:r>
            <a:r>
              <a:rPr lang="es-ES" dirty="0" smtClean="0">
                <a:latin typeface="Calibri" pitchFamily="34" charset="0"/>
              </a:rPr>
              <a:t>en </a:t>
            </a:r>
            <a:r>
              <a:rPr lang="es-ES" dirty="0">
                <a:latin typeface="Calibri" pitchFamily="34" charset="0"/>
              </a:rPr>
              <a:t>el proyecto</a:t>
            </a:r>
          </a:p>
          <a:p>
            <a:endParaRPr lang="es-ES" dirty="0">
              <a:latin typeface="Calibri" pitchFamily="34" charset="0"/>
            </a:endParaRPr>
          </a:p>
          <a:p>
            <a:r>
              <a:rPr lang="es-ES" dirty="0">
                <a:solidFill>
                  <a:srgbClr val="0070C0"/>
                </a:solidFill>
                <a:latin typeface="Calibri" pitchFamily="34" charset="0"/>
              </a:rPr>
              <a:t>1.160 personas acreditadas </a:t>
            </a:r>
            <a:r>
              <a:rPr lang="es-ES" dirty="0" smtClean="0">
                <a:latin typeface="Calibri" pitchFamily="34" charset="0"/>
              </a:rPr>
              <a:t>para </a:t>
            </a:r>
            <a:r>
              <a:rPr lang="es-ES" dirty="0">
                <a:latin typeface="Calibri" pitchFamily="34" charset="0"/>
              </a:rPr>
              <a:t>trabajar en campo</a:t>
            </a:r>
          </a:p>
          <a:p>
            <a:endParaRPr lang="es-ES" dirty="0">
              <a:latin typeface="Calibri" pitchFamily="34" charset="0"/>
            </a:endParaRPr>
          </a:p>
          <a:p>
            <a:r>
              <a:rPr lang="es-ES" dirty="0">
                <a:solidFill>
                  <a:srgbClr val="0070C0"/>
                </a:solidFill>
                <a:latin typeface="Calibri" pitchFamily="34" charset="0"/>
              </a:rPr>
              <a:t>1.100 usuarios de aplicaciones </a:t>
            </a:r>
            <a:r>
              <a:rPr lang="es-ES" dirty="0">
                <a:latin typeface="Calibri" pitchFamily="34" charset="0"/>
              </a:rPr>
              <a:t>catastrales vinculados </a:t>
            </a:r>
            <a:r>
              <a:rPr lang="es-ES" dirty="0" smtClean="0">
                <a:latin typeface="Calibri" pitchFamily="34" charset="0"/>
              </a:rPr>
              <a:t>al </a:t>
            </a:r>
            <a:r>
              <a:rPr lang="es-ES" dirty="0">
                <a:latin typeface="Calibri" pitchFamily="34" charset="0"/>
              </a:rPr>
              <a:t>proyecto</a:t>
            </a:r>
          </a:p>
        </p:txBody>
      </p:sp>
      <p:pic>
        <p:nvPicPr>
          <p:cNvPr id="9"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Entrada manual"/>
          <p:cNvSpPr/>
          <p:nvPr/>
        </p:nvSpPr>
        <p:spPr bwMode="auto">
          <a:xfrm>
            <a:off x="250825" y="3648596"/>
            <a:ext cx="8642350" cy="1152525"/>
          </a:xfrm>
          <a:prstGeom prst="flowChartManualInput">
            <a:avLst/>
          </a:prstGeom>
          <a:solidFill>
            <a:srgbClr val="FF9900">
              <a:alpha val="30000"/>
            </a:srgbClr>
          </a:solidFill>
          <a:ln w="9525" cap="flat" cmpd="sng" algn="ctr">
            <a:noFill/>
            <a:prstDash val="solid"/>
            <a:round/>
            <a:headEnd type="none" w="med" len="med"/>
            <a:tailEnd type="none" w="med" len="med"/>
          </a:ln>
          <a:effectLst/>
        </p:spPr>
        <p:txBody>
          <a:bodyPr wrap="none" anchor="ctr"/>
          <a:lstStyle/>
          <a:p>
            <a:pPr marL="342900" indent="-342900" algn="ctr">
              <a:spcBef>
                <a:spcPct val="20000"/>
              </a:spcBef>
              <a:buFont typeface="Wingdings" pitchFamily="2" charset="2"/>
              <a:buChar char="ð"/>
              <a:defRPr/>
            </a:pPr>
            <a:endParaRPr lang="es-ES" b="1">
              <a:effectLst>
                <a:outerShdw blurRad="38100" dist="38100" dir="2700000" algn="tl">
                  <a:srgbClr val="000000">
                    <a:alpha val="43137"/>
                  </a:srgbClr>
                </a:outerShdw>
              </a:effectLst>
            </a:endParaRPr>
          </a:p>
        </p:txBody>
      </p:sp>
      <p:sp>
        <p:nvSpPr>
          <p:cNvPr id="3" name="2 CuadroTexto"/>
          <p:cNvSpPr txBox="1"/>
          <p:nvPr/>
        </p:nvSpPr>
        <p:spPr>
          <a:xfrm>
            <a:off x="179388" y="981075"/>
            <a:ext cx="8856662" cy="677863"/>
          </a:xfrm>
          <a:prstGeom prst="rect">
            <a:avLst/>
          </a:prstGeom>
          <a:noFill/>
          <a:effectLst>
            <a:outerShdw dir="2700000" algn="tl" rotWithShape="0">
              <a:prstClr val="black"/>
            </a:outerShdw>
          </a:effectLst>
        </p:spPr>
        <p:txBody>
          <a:bodyPr>
            <a:spAutoFit/>
          </a:bodyPr>
          <a:lstStyle/>
          <a:p>
            <a:pPr algn="ctr">
              <a:defRPr/>
            </a:pPr>
            <a:r>
              <a:rPr lang="es-ES" sz="2000" dirty="0">
                <a:solidFill>
                  <a:schemeClr val="tx1">
                    <a:lumMod val="50000"/>
                    <a:lumOff val="50000"/>
                  </a:schemeClr>
                </a:solidFill>
                <a:latin typeface="Calibri" pitchFamily="34" charset="0"/>
              </a:rPr>
              <a:t> </a:t>
            </a:r>
          </a:p>
          <a:p>
            <a:pPr>
              <a:defRPr/>
            </a:pPr>
            <a:endParaRPr lang="es-ES" dirty="0"/>
          </a:p>
        </p:txBody>
      </p:sp>
      <p:sp>
        <p:nvSpPr>
          <p:cNvPr id="37893" name="12 CuadroTexto"/>
          <p:cNvSpPr txBox="1">
            <a:spLocks noChangeArrowheads="1"/>
          </p:cNvSpPr>
          <p:nvPr/>
        </p:nvSpPr>
        <p:spPr bwMode="auto">
          <a:xfrm>
            <a:off x="6453188" y="96838"/>
            <a:ext cx="2555875" cy="523875"/>
          </a:xfrm>
          <a:prstGeom prst="rect">
            <a:avLst/>
          </a:prstGeom>
          <a:noFill/>
          <a:ln w="9525">
            <a:noFill/>
            <a:miter lim="800000"/>
            <a:headEnd/>
            <a:tailEnd/>
          </a:ln>
        </p:spPr>
        <p:txBody>
          <a:bodyPr>
            <a:spAutoFit/>
          </a:bodyPr>
          <a:lstStyle/>
          <a:p>
            <a:pPr algn="ctr"/>
            <a:r>
              <a:rPr lang="es-ES" sz="1400" b="1">
                <a:latin typeface="Calibri" pitchFamily="34" charset="0"/>
              </a:rPr>
              <a:t>REGULARIZACIÓN CATASTRAL:</a:t>
            </a:r>
          </a:p>
          <a:p>
            <a:pPr algn="ctr"/>
            <a:r>
              <a:rPr lang="es-ES" sz="1400" b="1">
                <a:latin typeface="Calibri" pitchFamily="34" charset="0"/>
              </a:rPr>
              <a:t>EVOLUCIÓN Y RESULTADOS</a:t>
            </a:r>
          </a:p>
        </p:txBody>
      </p:sp>
      <p:sp>
        <p:nvSpPr>
          <p:cNvPr id="37894" name="9 CuadroTexto"/>
          <p:cNvSpPr txBox="1">
            <a:spLocks noChangeArrowheads="1"/>
          </p:cNvSpPr>
          <p:nvPr/>
        </p:nvSpPr>
        <p:spPr bwMode="auto">
          <a:xfrm>
            <a:off x="395288" y="4071194"/>
            <a:ext cx="7632700" cy="369887"/>
          </a:xfrm>
          <a:prstGeom prst="rect">
            <a:avLst/>
          </a:prstGeom>
          <a:noFill/>
          <a:ln w="9525">
            <a:noFill/>
            <a:miter lim="800000"/>
            <a:headEnd/>
            <a:tailEnd/>
          </a:ln>
        </p:spPr>
        <p:txBody>
          <a:bodyPr>
            <a:spAutoFit/>
          </a:bodyPr>
          <a:lstStyle/>
          <a:p>
            <a:r>
              <a:rPr lang="es-ES" b="1" dirty="0">
                <a:latin typeface="Calibri" pitchFamily="34" charset="0"/>
              </a:rPr>
              <a:t>ENTRE EL 3% Y EL 10% DE LOS INMUEBLES URBANOS DE CADA MUNICIPIO</a:t>
            </a:r>
          </a:p>
        </p:txBody>
      </p:sp>
      <p:sp>
        <p:nvSpPr>
          <p:cNvPr id="37897" name="15 CuadroTexto"/>
          <p:cNvSpPr txBox="1">
            <a:spLocks noChangeArrowheads="1"/>
          </p:cNvSpPr>
          <p:nvPr/>
        </p:nvSpPr>
        <p:spPr bwMode="auto">
          <a:xfrm>
            <a:off x="0" y="5236071"/>
            <a:ext cx="9143999" cy="1077218"/>
          </a:xfrm>
          <a:prstGeom prst="rect">
            <a:avLst/>
          </a:prstGeom>
          <a:noFill/>
          <a:ln w="9525">
            <a:noFill/>
            <a:miter lim="800000"/>
            <a:headEnd/>
            <a:tailEnd/>
          </a:ln>
        </p:spPr>
        <p:txBody>
          <a:bodyPr wrap="square">
            <a:spAutoFit/>
          </a:bodyPr>
          <a:lstStyle/>
          <a:p>
            <a:r>
              <a:rPr lang="es-ES" sz="2400" b="1" dirty="0">
                <a:latin typeface="Calibri" pitchFamily="34" charset="0"/>
              </a:rPr>
              <a:t>En el transcurso de los trabajos </a:t>
            </a:r>
            <a:r>
              <a:rPr lang="es-ES" sz="2400" b="1" u="sng" dirty="0">
                <a:solidFill>
                  <a:srgbClr val="0070C0"/>
                </a:solidFill>
                <a:latin typeface="Calibri" pitchFamily="34" charset="0"/>
              </a:rPr>
              <a:t>no hay conflictividad </a:t>
            </a:r>
            <a:r>
              <a:rPr lang="es-ES" sz="2400" dirty="0" smtClean="0">
                <a:latin typeface="Calibri" pitchFamily="34" charset="0"/>
              </a:rPr>
              <a:t>con </a:t>
            </a:r>
            <a:r>
              <a:rPr lang="es-ES" sz="2400" dirty="0">
                <a:latin typeface="Calibri" pitchFamily="34" charset="0"/>
              </a:rPr>
              <a:t>el ciudadano.</a:t>
            </a:r>
          </a:p>
          <a:p>
            <a:endParaRPr lang="es-ES" sz="2400" dirty="0">
              <a:latin typeface="Calibri" pitchFamily="34" charset="0"/>
            </a:endParaRPr>
          </a:p>
          <a:p>
            <a:pPr algn="r"/>
            <a:endParaRPr lang="es-ES" sz="1600" dirty="0">
              <a:latin typeface="Calibri" pitchFamily="34" charset="0"/>
            </a:endParaRPr>
          </a:p>
        </p:txBody>
      </p:sp>
      <p:sp>
        <p:nvSpPr>
          <p:cNvPr id="37899" name="20 CuadroTexto"/>
          <p:cNvSpPr txBox="1">
            <a:spLocks noChangeArrowheads="1"/>
          </p:cNvSpPr>
          <p:nvPr/>
        </p:nvSpPr>
        <p:spPr bwMode="auto">
          <a:xfrm>
            <a:off x="250825" y="3299669"/>
            <a:ext cx="3889375" cy="461962"/>
          </a:xfrm>
          <a:prstGeom prst="rect">
            <a:avLst/>
          </a:prstGeom>
          <a:solidFill>
            <a:schemeClr val="bg1"/>
          </a:solidFill>
          <a:ln w="9525">
            <a:noFill/>
            <a:miter lim="800000"/>
            <a:headEnd/>
            <a:tailEnd/>
          </a:ln>
        </p:spPr>
        <p:txBody>
          <a:bodyPr>
            <a:spAutoFit/>
          </a:bodyPr>
          <a:lstStyle/>
          <a:p>
            <a:r>
              <a:rPr lang="es-ES" sz="2400" b="1" dirty="0">
                <a:latin typeface="Calibri" pitchFamily="34" charset="0"/>
              </a:rPr>
              <a:t>  OMISIONES DETECTADAS:</a:t>
            </a:r>
          </a:p>
        </p:txBody>
      </p:sp>
      <p:sp>
        <p:nvSpPr>
          <p:cNvPr id="8" name="8 CuadroTexto"/>
          <p:cNvSpPr txBox="1">
            <a:spLocks noChangeArrowheads="1"/>
          </p:cNvSpPr>
          <p:nvPr/>
        </p:nvSpPr>
        <p:spPr bwMode="auto">
          <a:xfrm>
            <a:off x="395536" y="1052736"/>
            <a:ext cx="8208962" cy="2308225"/>
          </a:xfrm>
          <a:prstGeom prst="rect">
            <a:avLst/>
          </a:prstGeom>
          <a:noFill/>
          <a:ln w="9525">
            <a:noFill/>
            <a:miter lim="800000"/>
            <a:headEnd/>
            <a:tailEnd/>
          </a:ln>
        </p:spPr>
        <p:txBody>
          <a:bodyPr>
            <a:spAutoFit/>
          </a:bodyPr>
          <a:lstStyle/>
          <a:p>
            <a:pPr marL="0" lvl="1" indent="0" algn="just"/>
            <a:r>
              <a:rPr lang="es-ES" dirty="0">
                <a:solidFill>
                  <a:srgbClr val="002060"/>
                </a:solidFill>
                <a:latin typeface="Century Gothic" pitchFamily="34" charset="0"/>
              </a:rPr>
              <a:t>El proyecto se financia con el cobro de tasa al titular catastral del inmueble pendiente de 	regularizar, en concepto de coste de la incorporación al catastro (60 euros por inmueble).</a:t>
            </a:r>
          </a:p>
          <a:p>
            <a:pPr marL="0" lvl="1" indent="0" algn="just"/>
            <a:endParaRPr lang="es-ES" dirty="0">
              <a:solidFill>
                <a:srgbClr val="002060"/>
              </a:solidFill>
              <a:latin typeface="Century Gothic" pitchFamily="34" charset="0"/>
            </a:endParaRPr>
          </a:p>
          <a:p>
            <a:pPr marL="0" lvl="1" indent="0" algn="just"/>
            <a:endParaRPr lang="es-ES" dirty="0">
              <a:solidFill>
                <a:srgbClr val="002060"/>
              </a:solidFill>
              <a:latin typeface="Century Gothic" pitchFamily="34" charset="0"/>
            </a:endParaRPr>
          </a:p>
          <a:p>
            <a:pPr marL="0" lvl="1" indent="0" algn="just"/>
            <a:r>
              <a:rPr lang="es-ES" b="1" dirty="0">
                <a:solidFill>
                  <a:srgbClr val="002060"/>
                </a:solidFill>
                <a:latin typeface="Century Gothic" pitchFamily="34" charset="0"/>
              </a:rPr>
              <a:t>La recaudación extraordinaria en el IBI prevista con esta operación se estima en un entorno de entre 7 y 10 veces su coste de elaboración.</a:t>
            </a:r>
            <a:endParaRPr lang="es-ES" dirty="0">
              <a:solidFill>
                <a:srgbClr val="002060"/>
              </a:solidFill>
              <a:latin typeface="Century Gothic" pitchFamily="34" charset="0"/>
            </a:endParaRPr>
          </a:p>
          <a:p>
            <a:endParaRPr lang="es-ES" dirty="0"/>
          </a:p>
        </p:txBody>
      </p:sp>
      <p:pic>
        <p:nvPicPr>
          <p:cNvPr id="9"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388" y="981075"/>
            <a:ext cx="8856662" cy="677863"/>
          </a:xfrm>
          <a:prstGeom prst="rect">
            <a:avLst/>
          </a:prstGeom>
          <a:noFill/>
          <a:effectLst>
            <a:outerShdw dir="2700000" algn="tl" rotWithShape="0">
              <a:prstClr val="black"/>
            </a:outerShdw>
          </a:effectLst>
        </p:spPr>
        <p:txBody>
          <a:bodyPr>
            <a:spAutoFit/>
          </a:bodyPr>
          <a:lstStyle/>
          <a:p>
            <a:pPr algn="ctr">
              <a:defRPr/>
            </a:pPr>
            <a:r>
              <a:rPr lang="es-ES" sz="2000" dirty="0">
                <a:solidFill>
                  <a:schemeClr val="tx1">
                    <a:lumMod val="50000"/>
                    <a:lumOff val="50000"/>
                  </a:schemeClr>
                </a:solidFill>
                <a:latin typeface="Calibri" pitchFamily="34" charset="0"/>
              </a:rPr>
              <a:t> </a:t>
            </a:r>
          </a:p>
          <a:p>
            <a:pPr>
              <a:defRPr/>
            </a:pPr>
            <a:endParaRPr lang="es-ES" dirty="0"/>
          </a:p>
        </p:txBody>
      </p:sp>
      <p:sp>
        <p:nvSpPr>
          <p:cNvPr id="38914" name="12 CuadroTexto"/>
          <p:cNvSpPr txBox="1">
            <a:spLocks noChangeArrowheads="1"/>
          </p:cNvSpPr>
          <p:nvPr/>
        </p:nvSpPr>
        <p:spPr bwMode="auto">
          <a:xfrm>
            <a:off x="6283325" y="28575"/>
            <a:ext cx="2555875" cy="523875"/>
          </a:xfrm>
          <a:prstGeom prst="rect">
            <a:avLst/>
          </a:prstGeom>
          <a:noFill/>
          <a:ln w="9525">
            <a:noFill/>
            <a:miter lim="800000"/>
            <a:headEnd/>
            <a:tailEnd/>
          </a:ln>
        </p:spPr>
        <p:txBody>
          <a:bodyPr>
            <a:spAutoFit/>
          </a:bodyPr>
          <a:lstStyle/>
          <a:p>
            <a:pPr algn="ctr"/>
            <a:r>
              <a:rPr lang="es-ES" sz="1400" b="1">
                <a:latin typeface="Calibri" pitchFamily="34" charset="0"/>
              </a:rPr>
              <a:t>REGULARIZACIÓN CATASTRAL:</a:t>
            </a:r>
          </a:p>
          <a:p>
            <a:pPr algn="ctr"/>
            <a:r>
              <a:rPr lang="es-ES" sz="1400" b="1">
                <a:latin typeface="Calibri" pitchFamily="34" charset="0"/>
              </a:rPr>
              <a:t>EVOLUCIÓN Y RESULTADOS</a:t>
            </a:r>
          </a:p>
        </p:txBody>
      </p:sp>
      <p:pic>
        <p:nvPicPr>
          <p:cNvPr id="38915" name="Picture 3"/>
          <p:cNvPicPr>
            <a:picLocks noChangeAspect="1" noChangeArrowheads="1"/>
          </p:cNvPicPr>
          <p:nvPr/>
        </p:nvPicPr>
        <p:blipFill>
          <a:blip r:embed="rId2" cstate="print"/>
          <a:srcRect l="1865" t="3101" r="3716" b="15485"/>
          <a:stretch>
            <a:fillRect/>
          </a:stretch>
        </p:blipFill>
        <p:spPr bwMode="auto">
          <a:xfrm>
            <a:off x="323850" y="260648"/>
            <a:ext cx="8208963" cy="5672138"/>
          </a:xfrm>
          <a:prstGeom prst="rect">
            <a:avLst/>
          </a:prstGeom>
          <a:noFill/>
          <a:ln w="9525">
            <a:noFill/>
            <a:miter lim="800000"/>
            <a:headEnd/>
            <a:tailEnd/>
          </a:ln>
        </p:spPr>
      </p:pic>
      <p:sp>
        <p:nvSpPr>
          <p:cNvPr id="10" name="9 CuadroTexto"/>
          <p:cNvSpPr txBox="1"/>
          <p:nvPr/>
        </p:nvSpPr>
        <p:spPr>
          <a:xfrm>
            <a:off x="179388" y="6094413"/>
            <a:ext cx="8856662" cy="830262"/>
          </a:xfrm>
          <a:prstGeom prst="rect">
            <a:avLst/>
          </a:prstGeom>
          <a:noFill/>
          <a:effectLst>
            <a:outerShdw dir="2700000" algn="tl" rotWithShape="0">
              <a:prstClr val="black"/>
            </a:outerShdw>
          </a:effectLst>
        </p:spPr>
        <p:txBody>
          <a:bodyPr>
            <a:spAutoFit/>
          </a:bodyPr>
          <a:lstStyle/>
          <a:p>
            <a:pPr algn="ctr">
              <a:defRPr/>
            </a:pPr>
            <a:r>
              <a:rPr lang="es-ES" sz="2400" b="1" dirty="0">
                <a:solidFill>
                  <a:schemeClr val="tx1">
                    <a:lumMod val="50000"/>
                    <a:lumOff val="50000"/>
                  </a:schemeClr>
                </a:solidFill>
                <a:latin typeface="Calibri" pitchFamily="34" charset="0"/>
              </a:rPr>
              <a:t> </a:t>
            </a:r>
          </a:p>
          <a:p>
            <a:pPr algn="ctr">
              <a:defRPr/>
            </a:pPr>
            <a:r>
              <a:rPr lang="es-ES" sz="2400" b="1" dirty="0"/>
              <a:t>MOTIVO DE LA REGULARIZACIÓN</a:t>
            </a:r>
          </a:p>
        </p:txBody>
      </p:sp>
      <p:pic>
        <p:nvPicPr>
          <p:cNvPr id="6"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4997152"/>
          </a:xfrm>
        </p:spPr>
        <p:txBody>
          <a:bodyPr>
            <a:normAutofit fontScale="70000" lnSpcReduction="20000"/>
          </a:bodyPr>
          <a:lstStyle/>
          <a:p>
            <a:pPr algn="ctr">
              <a:buNone/>
            </a:pPr>
            <a:r>
              <a:rPr lang="es-ES" b="1" dirty="0" smtClean="0">
                <a:solidFill>
                  <a:schemeClr val="accent1">
                    <a:lumMod val="75000"/>
                  </a:schemeClr>
                </a:solidFill>
                <a:effectLst>
                  <a:outerShdw blurRad="38100" dist="38100" dir="2700000" algn="tl">
                    <a:srgbClr val="000000">
                      <a:alpha val="43137"/>
                    </a:srgbClr>
                  </a:outerShdw>
                </a:effectLst>
              </a:rPr>
              <a:t>Objetivo 2: CATASTRO CORECTAMENTE VALORADO</a:t>
            </a:r>
          </a:p>
          <a:p>
            <a:pPr algn="ctr">
              <a:buNone/>
            </a:pPr>
            <a:endParaRPr lang="es-ES" b="1" dirty="0" smtClean="0"/>
          </a:p>
          <a:p>
            <a:r>
              <a:rPr lang="es-ES" b="1" dirty="0" smtClean="0"/>
              <a:t>Método de valoración único para todas las figuras impositivas</a:t>
            </a:r>
          </a:p>
          <a:p>
            <a:endParaRPr lang="es-ES" b="1" dirty="0" smtClean="0"/>
          </a:p>
          <a:p>
            <a:r>
              <a:rPr lang="es-ES" b="1" dirty="0" smtClean="0"/>
              <a:t>Modelo de coordinación y homogeneización territorial</a:t>
            </a:r>
          </a:p>
          <a:p>
            <a:pPr lvl="1"/>
            <a:r>
              <a:rPr lang="es-ES" dirty="0" smtClean="0"/>
              <a:t>Áreas, zonas, módulos y jerarquías comparables a nivel municipal y zonal </a:t>
            </a:r>
          </a:p>
          <a:p>
            <a:pPr lvl="1"/>
            <a:r>
              <a:rPr lang="es-ES" dirty="0" smtClean="0"/>
              <a:t>Modelo de valoración de suelo urbano </a:t>
            </a:r>
          </a:p>
          <a:p>
            <a:pPr lvl="1"/>
            <a:r>
              <a:rPr lang="es-ES" dirty="0" smtClean="0"/>
              <a:t>Modelo de valoración en suelo rústico </a:t>
            </a:r>
          </a:p>
          <a:p>
            <a:pPr lvl="1"/>
            <a:r>
              <a:rPr lang="es-ES" dirty="0" smtClean="0"/>
              <a:t>Modelo de valoración de propiedades de escaso valor </a:t>
            </a:r>
          </a:p>
          <a:p>
            <a:pPr lvl="1"/>
            <a:endParaRPr lang="es-ES" dirty="0" smtClean="0"/>
          </a:p>
          <a:p>
            <a:r>
              <a:rPr lang="es-ES" b="1" dirty="0" smtClean="0"/>
              <a:t>Ciclos cortos de valoración (preferiblemente anual)</a:t>
            </a:r>
            <a:endParaRPr lang="es-ES" dirty="0" smtClean="0"/>
          </a:p>
          <a:p>
            <a:endParaRPr lang="es-ES" dirty="0" smtClean="0"/>
          </a:p>
          <a:p>
            <a:r>
              <a:rPr lang="es-ES" dirty="0" smtClean="0"/>
              <a:t>Establecimiento del </a:t>
            </a:r>
            <a:r>
              <a:rPr lang="es-ES" b="1" dirty="0" smtClean="0"/>
              <a:t>porcentaje de relación entre los valores catastrales </a:t>
            </a:r>
            <a:r>
              <a:rPr lang="es-ES" dirty="0" smtClean="0"/>
              <a:t>y los precios medios de venta de inmuebles en el mercado (valor comercial) </a:t>
            </a:r>
          </a:p>
          <a:p>
            <a:pPr>
              <a:buNone/>
            </a:pPr>
            <a:endParaRPr lang="es-ES" dirty="0" smtClean="0"/>
          </a:p>
          <a:p>
            <a:pPr>
              <a:buNone/>
            </a:pPr>
            <a:endParaRPr lang="es-ES" dirty="0" smtClean="0"/>
          </a:p>
          <a:p>
            <a:endParaRPr lang="es-ES" dirty="0" smtClean="0"/>
          </a:p>
          <a:p>
            <a:pPr>
              <a:buNone/>
            </a:pPr>
            <a:endParaRPr lang="es-ES" dirty="0" smtClean="0"/>
          </a:p>
          <a:p>
            <a:pPr>
              <a:buNone/>
            </a:pPr>
            <a:endParaRPr lang="es-ES" dirty="0" smtClean="0"/>
          </a:p>
          <a:p>
            <a:pPr>
              <a:buNone/>
            </a:pPr>
            <a:endParaRPr lang="es-ES" b="1" dirty="0" smtClean="0"/>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 y="1052736"/>
            <a:ext cx="8748463" cy="5312223"/>
          </a:xfrm>
          <a:prstGeom prst="rect">
            <a:avLst/>
          </a:prstGeom>
        </p:spPr>
        <p:txBody>
          <a:bodyPr wrap="square">
            <a:spAutoFit/>
          </a:bodyPr>
          <a:lstStyle/>
          <a:p>
            <a:pPr marL="342900" lvl="0" indent="-342900" algn="ctr">
              <a:spcBef>
                <a:spcPct val="20000"/>
              </a:spcBef>
            </a:pPr>
            <a:r>
              <a:rPr lang="es-ES" sz="3200" b="1" dirty="0" smtClean="0">
                <a:solidFill>
                  <a:schemeClr val="accent1">
                    <a:lumMod val="75000"/>
                  </a:schemeClr>
                </a:solidFill>
                <a:effectLst>
                  <a:outerShdw blurRad="38100" dist="38100" dir="2700000" algn="tl">
                    <a:srgbClr val="000000">
                      <a:alpha val="43137"/>
                    </a:srgbClr>
                  </a:outerShdw>
                </a:effectLst>
              </a:rPr>
              <a:t>Objetivo 2: CATASTRO CORECTAMENTE VALORADO</a:t>
            </a:r>
            <a:endParaRPr lang="es-ES" sz="3200" b="1" dirty="0" smtClean="0">
              <a:solidFill>
                <a:prstClr val="black"/>
              </a:solidFill>
            </a:endParaRPr>
          </a:p>
          <a:p>
            <a:pPr marL="342900" lvl="0" indent="-342900" algn="ctr">
              <a:spcBef>
                <a:spcPct val="20000"/>
              </a:spcBef>
            </a:pPr>
            <a:endParaRPr lang="es-ES" sz="3200" b="1" dirty="0" smtClean="0">
              <a:solidFill>
                <a:prstClr val="black"/>
              </a:solidFill>
            </a:endParaRPr>
          </a:p>
          <a:p>
            <a:pPr marL="342900" lvl="0" indent="-342900" algn="ctr">
              <a:spcBef>
                <a:spcPct val="20000"/>
              </a:spcBef>
            </a:pPr>
            <a:r>
              <a:rPr lang="es-ES" sz="3200" b="1" dirty="0" smtClean="0">
                <a:solidFill>
                  <a:prstClr val="black"/>
                </a:solidFill>
              </a:rPr>
              <a:t>Proyecto de obtención del valor de referencia. </a:t>
            </a:r>
          </a:p>
          <a:p>
            <a:pPr marL="342900" lvl="0" indent="-342900" algn="ctr">
              <a:spcBef>
                <a:spcPct val="20000"/>
              </a:spcBef>
            </a:pPr>
            <a:endParaRPr lang="es-ES" sz="3200" b="1" dirty="0" smtClean="0">
              <a:solidFill>
                <a:prstClr val="black"/>
              </a:solidFill>
            </a:endParaRPr>
          </a:p>
          <a:p>
            <a:pPr marL="342900" lvl="0" indent="-342900">
              <a:spcBef>
                <a:spcPct val="20000"/>
              </a:spcBef>
            </a:pPr>
            <a:r>
              <a:rPr lang="es-ES" sz="3200" b="1" dirty="0" smtClean="0">
                <a:solidFill>
                  <a:prstClr val="black"/>
                </a:solidFill>
              </a:rPr>
              <a:t>URBANO: Coordinación de valores :</a:t>
            </a:r>
          </a:p>
          <a:p>
            <a:pPr marL="342900" lvl="0" indent="-342900" algn="ctr">
              <a:spcBef>
                <a:spcPct val="20000"/>
              </a:spcBef>
            </a:pPr>
            <a:r>
              <a:rPr lang="es-ES" sz="3200" b="1" dirty="0" smtClean="0">
                <a:solidFill>
                  <a:prstClr val="black"/>
                </a:solidFill>
              </a:rPr>
              <a:t>	</a:t>
            </a:r>
            <a:r>
              <a:rPr lang="es-ES" sz="2800" b="1" dirty="0" smtClean="0">
                <a:solidFill>
                  <a:prstClr val="black"/>
                </a:solidFill>
              </a:rPr>
              <a:t>Mapas de zonas de valor</a:t>
            </a:r>
            <a:endParaRPr lang="es-ES" sz="3200" b="1" dirty="0" smtClean="0">
              <a:solidFill>
                <a:prstClr val="black"/>
              </a:solidFill>
            </a:endParaRPr>
          </a:p>
          <a:p>
            <a:pPr marL="342900" lvl="0" indent="-342900">
              <a:spcBef>
                <a:spcPct val="20000"/>
              </a:spcBef>
            </a:pPr>
            <a:r>
              <a:rPr lang="es-ES" sz="3200" b="1" dirty="0" smtClean="0">
                <a:solidFill>
                  <a:prstClr val="black"/>
                </a:solidFill>
              </a:rPr>
              <a:t>RÚSTICO: Ámbitos regionales homogéneos </a:t>
            </a:r>
          </a:p>
          <a:p>
            <a:pPr marL="342900" lvl="0" indent="-342900">
              <a:spcBef>
                <a:spcPct val="20000"/>
              </a:spcBef>
            </a:pPr>
            <a:r>
              <a:rPr lang="es-ES" sz="3200" b="1" dirty="0" smtClean="0">
                <a:solidFill>
                  <a:prstClr val="black"/>
                </a:solidFill>
              </a:rPr>
              <a:t>				</a:t>
            </a:r>
            <a:r>
              <a:rPr lang="es-ES" sz="2800" b="1" dirty="0" smtClean="0">
                <a:solidFill>
                  <a:prstClr val="black"/>
                </a:solidFill>
              </a:rPr>
              <a:t>Valores básicos por cultivo</a:t>
            </a:r>
            <a:endParaRPr lang="es-ES" sz="3200" b="1" dirty="0" smtClean="0">
              <a:solidFill>
                <a:prstClr val="black"/>
              </a:solidFill>
            </a:endParaRPr>
          </a:p>
          <a:p>
            <a:pPr marL="342900" lvl="0" indent="-342900" algn="ctr">
              <a:spcBef>
                <a:spcPct val="20000"/>
              </a:spcBef>
            </a:pPr>
            <a:endParaRPr lang="es-ES" sz="3200" b="1" dirty="0" smtClean="0">
              <a:solidFill>
                <a:prstClr val="black"/>
              </a:solidFill>
            </a:endParaRPr>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srcRect/>
          <a:stretch>
            <a:fillRect/>
          </a:stretch>
        </p:blipFill>
        <p:spPr bwMode="auto">
          <a:xfrm>
            <a:off x="0" y="3197125"/>
            <a:ext cx="4643438" cy="2824163"/>
          </a:xfrm>
          <a:prstGeom prst="rect">
            <a:avLst/>
          </a:prstGeom>
          <a:noFill/>
          <a:ln w="9525">
            <a:noFill/>
            <a:miter lim="800000"/>
            <a:headEnd/>
            <a:tailEnd/>
          </a:ln>
        </p:spPr>
      </p:pic>
      <p:pic>
        <p:nvPicPr>
          <p:cNvPr id="115715" name="Picture 4"/>
          <p:cNvPicPr>
            <a:picLocks noChangeAspect="1" noChangeArrowheads="1"/>
          </p:cNvPicPr>
          <p:nvPr/>
        </p:nvPicPr>
        <p:blipFill>
          <a:blip r:embed="rId3" cstate="print"/>
          <a:srcRect/>
          <a:stretch>
            <a:fillRect/>
          </a:stretch>
        </p:blipFill>
        <p:spPr bwMode="auto">
          <a:xfrm>
            <a:off x="4427538" y="3159025"/>
            <a:ext cx="4716462" cy="2862263"/>
          </a:xfrm>
          <a:prstGeom prst="rect">
            <a:avLst/>
          </a:prstGeom>
          <a:noFill/>
          <a:ln w="9525">
            <a:noFill/>
            <a:miter lim="800000"/>
            <a:headEnd/>
            <a:tailEnd/>
          </a:ln>
        </p:spPr>
      </p:pic>
      <p:sp>
        <p:nvSpPr>
          <p:cNvPr id="115716" name="Rectangle 7"/>
          <p:cNvSpPr>
            <a:spLocks noChangeArrowheads="1"/>
          </p:cNvSpPr>
          <p:nvPr/>
        </p:nvSpPr>
        <p:spPr bwMode="auto">
          <a:xfrm>
            <a:off x="0" y="621084"/>
            <a:ext cx="9144000" cy="648072"/>
          </a:xfrm>
          <a:prstGeom prst="rect">
            <a:avLst/>
          </a:prstGeom>
          <a:solidFill>
            <a:schemeClr val="bg1"/>
          </a:solidFill>
          <a:ln w="3175">
            <a:solidFill>
              <a:srgbClr val="000000"/>
            </a:solidFill>
            <a:miter lim="800000"/>
            <a:headEnd/>
            <a:tailEnd/>
          </a:ln>
        </p:spPr>
        <p:txBody>
          <a:bodyPr/>
          <a:lstStyle/>
          <a:p>
            <a:pPr marL="342900" indent="-342900" defTabSz="914400">
              <a:spcBef>
                <a:spcPct val="20000"/>
              </a:spcBef>
              <a:buClr>
                <a:srgbClr val="000000"/>
              </a:buClr>
              <a:buSzPct val="100000"/>
              <a:buFont typeface="Times New Roman" pitchFamily="18" charset="0"/>
              <a:buNone/>
            </a:pPr>
            <a:r>
              <a:rPr lang="es-ES" b="1" dirty="0" smtClean="0">
                <a:solidFill>
                  <a:srgbClr val="0033CC"/>
                </a:solidFill>
                <a:ea typeface="SimSun" pitchFamily="2" charset="-122"/>
              </a:rPr>
              <a:t>Coordinación de valores</a:t>
            </a:r>
            <a:r>
              <a:rPr lang="es-ES" sz="1600" b="1" dirty="0" smtClean="0">
                <a:solidFill>
                  <a:srgbClr val="262699"/>
                </a:solidFill>
                <a:ea typeface="SimSun" pitchFamily="2" charset="-122"/>
              </a:rPr>
              <a:t>: Asignación a nivel municipal, de los módulos básicos de repercusión de suelo MBR y de construcción MBC en €/m2.</a:t>
            </a:r>
          </a:p>
        </p:txBody>
      </p:sp>
      <p:sp>
        <p:nvSpPr>
          <p:cNvPr id="115717" name="Rectangle 12"/>
          <p:cNvSpPr>
            <a:spLocks noChangeArrowheads="1"/>
          </p:cNvSpPr>
          <p:nvPr/>
        </p:nvSpPr>
        <p:spPr bwMode="auto">
          <a:xfrm>
            <a:off x="962025" y="1268313"/>
            <a:ext cx="2319338" cy="1803400"/>
          </a:xfrm>
          <a:prstGeom prst="rect">
            <a:avLst/>
          </a:prstGeom>
          <a:noFill/>
          <a:ln w="9525">
            <a:noFill/>
            <a:miter lim="800000"/>
            <a:headEnd/>
            <a:tailEnd/>
          </a:ln>
        </p:spPr>
        <p:txBody>
          <a:bodyPr>
            <a:spAutoFit/>
          </a:bodyPr>
          <a:lstStyle/>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MBR1=1.700,00 €/m2 </a:t>
            </a:r>
          </a:p>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MBR2=1.200,00 €/m2 </a:t>
            </a:r>
          </a:p>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MBR3=   800,00 €/m2 </a:t>
            </a:r>
          </a:p>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MBR4=   450,00 €/m2 </a:t>
            </a:r>
          </a:p>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MBR5=   210,00 €/m2 </a:t>
            </a:r>
          </a:p>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MBR6=   100,00 €/m2 </a:t>
            </a:r>
          </a:p>
          <a:p>
            <a:pPr defTabSz="914400">
              <a:buClr>
                <a:srgbClr val="000000"/>
              </a:buClr>
              <a:buSzPct val="100000"/>
              <a:buFont typeface="Times New Roman" pitchFamily="18" charset="0"/>
              <a:buNone/>
            </a:pPr>
            <a:r>
              <a:rPr lang="es-ES" sz="1600" b="1" dirty="0" smtClean="0">
                <a:solidFill>
                  <a:srgbClr val="2D2DB9"/>
                </a:solidFill>
                <a:ea typeface="SimSun" pitchFamily="2" charset="-122"/>
              </a:rPr>
              <a:t>MBR7=     37,80</a:t>
            </a:r>
            <a:r>
              <a:rPr lang="es-ES" sz="900" dirty="0" smtClean="0">
                <a:solidFill>
                  <a:srgbClr val="2D2DB9"/>
                </a:solidFill>
                <a:ea typeface="SimSun" pitchFamily="2" charset="-122"/>
              </a:rPr>
              <a:t> </a:t>
            </a:r>
            <a:r>
              <a:rPr lang="es-ES" sz="1600" b="1" dirty="0" smtClean="0">
                <a:solidFill>
                  <a:srgbClr val="2D2DB9"/>
                </a:solidFill>
                <a:ea typeface="SimSun" pitchFamily="2" charset="-122"/>
              </a:rPr>
              <a:t>€/m2 </a:t>
            </a:r>
          </a:p>
        </p:txBody>
      </p:sp>
      <p:pic>
        <p:nvPicPr>
          <p:cNvPr id="115718" name="Picture 3"/>
          <p:cNvPicPr>
            <a:picLocks noChangeAspect="1" noChangeArrowheads="1"/>
          </p:cNvPicPr>
          <p:nvPr/>
        </p:nvPicPr>
        <p:blipFill>
          <a:blip r:embed="rId4" cstate="print"/>
          <a:srcRect r="44870"/>
          <a:stretch>
            <a:fillRect/>
          </a:stretch>
        </p:blipFill>
        <p:spPr bwMode="auto">
          <a:xfrm>
            <a:off x="395288" y="1303238"/>
            <a:ext cx="473075" cy="1836737"/>
          </a:xfrm>
          <a:prstGeom prst="rect">
            <a:avLst/>
          </a:prstGeom>
          <a:noFill/>
          <a:ln w="9525">
            <a:noFill/>
            <a:miter lim="800000"/>
            <a:headEnd/>
            <a:tailEnd/>
          </a:ln>
        </p:spPr>
      </p:pic>
      <p:grpSp>
        <p:nvGrpSpPr>
          <p:cNvPr id="2" name="Group 21"/>
          <p:cNvGrpSpPr>
            <a:grpSpLocks/>
          </p:cNvGrpSpPr>
          <p:nvPr/>
        </p:nvGrpSpPr>
        <p:grpSpPr bwMode="auto">
          <a:xfrm>
            <a:off x="5940425" y="1341338"/>
            <a:ext cx="2592388" cy="1800225"/>
            <a:chOff x="1202" y="3566"/>
            <a:chExt cx="1179" cy="581"/>
          </a:xfrm>
        </p:grpSpPr>
        <p:pic>
          <p:nvPicPr>
            <p:cNvPr id="115720" name="Picture 4"/>
            <p:cNvPicPr>
              <a:picLocks noChangeAspect="1" noChangeArrowheads="1"/>
            </p:cNvPicPr>
            <p:nvPr/>
          </p:nvPicPr>
          <p:blipFill>
            <a:blip r:embed="rId5" cstate="print"/>
            <a:srcRect l="14751" t="46458" r="42624" b="43401"/>
            <a:stretch>
              <a:fillRect/>
            </a:stretch>
          </p:blipFill>
          <p:spPr bwMode="auto">
            <a:xfrm>
              <a:off x="1202" y="3566"/>
              <a:ext cx="1179" cy="136"/>
            </a:xfrm>
            <a:prstGeom prst="rect">
              <a:avLst/>
            </a:prstGeom>
            <a:noFill/>
            <a:ln w="9525">
              <a:noFill/>
              <a:miter lim="800000"/>
              <a:headEnd/>
              <a:tailEnd/>
            </a:ln>
          </p:spPr>
        </p:pic>
        <p:pic>
          <p:nvPicPr>
            <p:cNvPr id="115721" name="Picture 4"/>
            <p:cNvPicPr>
              <a:picLocks noChangeAspect="1" noChangeArrowheads="1"/>
            </p:cNvPicPr>
            <p:nvPr/>
          </p:nvPicPr>
          <p:blipFill>
            <a:blip r:embed="rId5" cstate="print"/>
            <a:srcRect l="14751" t="63387" r="42624"/>
            <a:stretch>
              <a:fillRect/>
            </a:stretch>
          </p:blipFill>
          <p:spPr bwMode="auto">
            <a:xfrm>
              <a:off x="1202" y="3656"/>
              <a:ext cx="1179" cy="491"/>
            </a:xfrm>
            <a:prstGeom prst="rect">
              <a:avLst/>
            </a:prstGeom>
            <a:noFill/>
            <a:ln w="9525">
              <a:noFill/>
              <a:miter lim="800000"/>
              <a:headEnd/>
              <a:tailEnd/>
            </a:ln>
          </p:spPr>
        </p:pic>
      </p:grpSp>
      <p:sp>
        <p:nvSpPr>
          <p:cNvPr id="173074" name="Text Box 18"/>
          <p:cNvSpPr txBox="1">
            <a:spLocks noChangeArrowheads="1"/>
          </p:cNvSpPr>
          <p:nvPr/>
        </p:nvSpPr>
        <p:spPr bwMode="auto">
          <a:xfrm>
            <a:off x="3400780" y="1628675"/>
            <a:ext cx="1942391" cy="923330"/>
          </a:xfrm>
          <a:prstGeom prst="rect">
            <a:avLst/>
          </a:prstGeom>
          <a:noFill/>
          <a:ln w="3175">
            <a:solidFill>
              <a:schemeClr val="tx1"/>
            </a:solidFill>
            <a:miter lim="800000"/>
            <a:headEnd/>
            <a:tailEnd/>
          </a:ln>
          <a:effectLst>
            <a:prstShdw prst="shdw17" dist="17961" dir="2700000">
              <a:schemeClr val="tx1">
                <a:gamma/>
                <a:shade val="60000"/>
                <a:invGamma/>
              </a:schemeClr>
            </a:prstShdw>
          </a:effectLst>
        </p:spPr>
        <p:txBody>
          <a:bodyPr wrap="none">
            <a:spAutoFit/>
          </a:bodyPr>
          <a:lstStyle/>
          <a:p>
            <a:pPr algn="ctr" defTabSz="914400">
              <a:defRPr/>
            </a:pPr>
            <a:r>
              <a:rPr lang="es-ES" b="1" dirty="0">
                <a:solidFill>
                  <a:srgbClr val="0033CC"/>
                </a:solidFill>
                <a:ea typeface="SimSun" pitchFamily="2" charset="-122"/>
              </a:rPr>
              <a:t>Módulos </a:t>
            </a:r>
          </a:p>
          <a:p>
            <a:pPr algn="ctr" defTabSz="914400">
              <a:defRPr/>
            </a:pPr>
            <a:r>
              <a:rPr lang="es-ES" b="1" dirty="0">
                <a:solidFill>
                  <a:srgbClr val="0033CC"/>
                </a:solidFill>
                <a:ea typeface="SimSun" pitchFamily="2" charset="-122"/>
              </a:rPr>
              <a:t>y mapa de </a:t>
            </a:r>
          </a:p>
          <a:p>
            <a:pPr algn="ctr" defTabSz="914400">
              <a:defRPr/>
            </a:pPr>
            <a:r>
              <a:rPr lang="es-ES" b="1" dirty="0">
                <a:solidFill>
                  <a:srgbClr val="0033CC"/>
                </a:solidFill>
                <a:ea typeface="SimSun" pitchFamily="2" charset="-122"/>
              </a:rPr>
              <a:t>coordinación </a:t>
            </a:r>
            <a:r>
              <a:rPr lang="es-ES" b="1" dirty="0" smtClean="0">
                <a:solidFill>
                  <a:srgbClr val="0033CC"/>
                </a:solidFill>
                <a:ea typeface="SimSun" pitchFamily="2" charset="-122"/>
              </a:rPr>
              <a:t>2015</a:t>
            </a:r>
            <a:endParaRPr lang="es-ES" b="1" dirty="0">
              <a:solidFill>
                <a:srgbClr val="0033CC"/>
              </a:solidFill>
              <a:ea typeface="SimSun" pitchFamily="2" charset="-122"/>
            </a:endParaRPr>
          </a:p>
        </p:txBody>
      </p:sp>
      <p:sp>
        <p:nvSpPr>
          <p:cNvPr id="12" name="Rectangle 6"/>
          <p:cNvSpPr>
            <a:spLocks noChangeArrowheads="1"/>
          </p:cNvSpPr>
          <p:nvPr/>
        </p:nvSpPr>
        <p:spPr bwMode="auto">
          <a:xfrm>
            <a:off x="4211960" y="116632"/>
            <a:ext cx="4932040" cy="4321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defTabSz="914400" eaLnBrk="0" hangingPunct="0">
              <a:spcBef>
                <a:spcPct val="20000"/>
              </a:spcBef>
              <a:buFont typeface="Wingdings" pitchFamily="2" charset="2"/>
              <a:buNone/>
              <a:defRPr/>
            </a:pPr>
            <a:r>
              <a:rPr lang="es-ES" sz="2000" b="1" dirty="0">
                <a:solidFill>
                  <a:srgbClr val="FFFFFF"/>
                </a:solidFill>
                <a:latin typeface="Calibri" pitchFamily="34" charset="0"/>
                <a:ea typeface="ヒラギノ角ゴ Pro W3"/>
                <a:cs typeface="Arial" pitchFamily="34" charset="0"/>
              </a:rPr>
              <a:t>VALOR CATASTRAL </a:t>
            </a:r>
            <a:r>
              <a:rPr lang="es-ES" sz="2000" b="1" dirty="0" smtClean="0">
                <a:solidFill>
                  <a:srgbClr val="FFFFFF"/>
                </a:solidFill>
                <a:latin typeface="Calibri" pitchFamily="34" charset="0"/>
                <a:ea typeface="ヒラギノ角ゴ Pro W3"/>
                <a:cs typeface="Arial" pitchFamily="34" charset="0"/>
              </a:rPr>
              <a:t>URBANO COORDINACIÓN</a:t>
            </a:r>
            <a:endParaRPr lang="es-ES" sz="2000" b="1" dirty="0">
              <a:solidFill>
                <a:srgbClr val="FFFFFF"/>
              </a:solidFill>
              <a:latin typeface="Calibri" pitchFamily="34" charset="0"/>
              <a:ea typeface="ヒラギノ角ゴ Pro W3"/>
              <a:cs typeface="Arial" pitchFamily="34" charset="0"/>
            </a:endParaRPr>
          </a:p>
        </p:txBody>
      </p:sp>
      <p:pic>
        <p:nvPicPr>
          <p:cNvPr id="13" name="Picture 1"/>
          <p:cNvPicPr>
            <a:picLocks noChangeAspect="1" noChangeArrowheads="1"/>
          </p:cNvPicPr>
          <p:nvPr/>
        </p:nvPicPr>
        <p:blipFill>
          <a:blip r:embed="rId6"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671265"/>
            <a:ext cx="9144000" cy="5456237"/>
          </a:xfrm>
          <a:prstGeom prst="rect">
            <a:avLst/>
          </a:prstGeom>
          <a:noFill/>
          <a:ln w="9525">
            <a:noFill/>
            <a:miter lim="800000"/>
            <a:headEnd/>
            <a:tailEnd/>
          </a:ln>
        </p:spPr>
      </p:pic>
      <p:pic>
        <p:nvPicPr>
          <p:cNvPr id="116752" name="Picture 16"/>
          <p:cNvPicPr>
            <a:picLocks noChangeAspect="1" noChangeArrowheads="1"/>
          </p:cNvPicPr>
          <p:nvPr/>
        </p:nvPicPr>
        <p:blipFill>
          <a:blip r:embed="rId3" cstate="print"/>
          <a:srcRect/>
          <a:stretch>
            <a:fillRect/>
          </a:stretch>
        </p:blipFill>
        <p:spPr bwMode="auto">
          <a:xfrm>
            <a:off x="3635375" y="2204790"/>
            <a:ext cx="2565400" cy="1784350"/>
          </a:xfrm>
          <a:prstGeom prst="rect">
            <a:avLst/>
          </a:prstGeom>
          <a:noFill/>
          <a:ln w="28575" algn="ctr">
            <a:solidFill>
              <a:srgbClr val="FF0000"/>
            </a:solidFill>
            <a:miter lim="800000"/>
            <a:headEnd/>
            <a:tailEnd/>
          </a:ln>
        </p:spPr>
      </p:pic>
      <p:pic>
        <p:nvPicPr>
          <p:cNvPr id="56337" name="Picture 17"/>
          <p:cNvPicPr>
            <a:picLocks noChangeAspect="1" noChangeArrowheads="1"/>
          </p:cNvPicPr>
          <p:nvPr/>
        </p:nvPicPr>
        <p:blipFill>
          <a:blip r:embed="rId4" cstate="print"/>
          <a:srcRect/>
          <a:stretch>
            <a:fillRect/>
          </a:stretch>
        </p:blipFill>
        <p:spPr bwMode="auto">
          <a:xfrm>
            <a:off x="6499225" y="1068586"/>
            <a:ext cx="2565400" cy="1784350"/>
          </a:xfrm>
          <a:prstGeom prst="rect">
            <a:avLst/>
          </a:prstGeom>
          <a:noFill/>
          <a:ln w="28575" algn="ctr">
            <a:solidFill>
              <a:srgbClr val="FF0000"/>
            </a:solidFill>
            <a:miter lim="800000"/>
            <a:headEnd/>
            <a:tailEnd/>
          </a:ln>
        </p:spPr>
      </p:pic>
      <p:pic>
        <p:nvPicPr>
          <p:cNvPr id="56339" name="Picture 19"/>
          <p:cNvPicPr>
            <a:picLocks noChangeAspect="1" noChangeArrowheads="1"/>
          </p:cNvPicPr>
          <p:nvPr/>
        </p:nvPicPr>
        <p:blipFill>
          <a:blip r:embed="rId5" cstate="print"/>
          <a:srcRect/>
          <a:stretch>
            <a:fillRect/>
          </a:stretch>
        </p:blipFill>
        <p:spPr bwMode="auto">
          <a:xfrm>
            <a:off x="5641975" y="2996952"/>
            <a:ext cx="2565400" cy="1784350"/>
          </a:xfrm>
          <a:prstGeom prst="rect">
            <a:avLst/>
          </a:prstGeom>
          <a:noFill/>
          <a:ln w="28575" algn="ctr">
            <a:solidFill>
              <a:srgbClr val="FF0000"/>
            </a:solidFill>
            <a:miter lim="800000"/>
            <a:headEnd/>
            <a:tailEnd/>
          </a:ln>
        </p:spPr>
      </p:pic>
      <p:pic>
        <p:nvPicPr>
          <p:cNvPr id="56340" name="Picture 20"/>
          <p:cNvPicPr>
            <a:picLocks noChangeAspect="1" noChangeArrowheads="1"/>
          </p:cNvPicPr>
          <p:nvPr/>
        </p:nvPicPr>
        <p:blipFill>
          <a:blip r:embed="rId6" cstate="print"/>
          <a:srcRect/>
          <a:stretch>
            <a:fillRect/>
          </a:stretch>
        </p:blipFill>
        <p:spPr bwMode="auto">
          <a:xfrm>
            <a:off x="1219200" y="620465"/>
            <a:ext cx="2565400" cy="1784350"/>
          </a:xfrm>
          <a:prstGeom prst="rect">
            <a:avLst/>
          </a:prstGeom>
          <a:noFill/>
          <a:ln w="28575" algn="ctr">
            <a:solidFill>
              <a:srgbClr val="FF0000"/>
            </a:solidFill>
            <a:miter lim="800000"/>
            <a:headEnd/>
            <a:tailEnd/>
          </a:ln>
        </p:spPr>
      </p:pic>
      <p:pic>
        <p:nvPicPr>
          <p:cNvPr id="56341" name="Picture 21"/>
          <p:cNvPicPr>
            <a:picLocks noChangeAspect="1" noChangeArrowheads="1"/>
          </p:cNvPicPr>
          <p:nvPr/>
        </p:nvPicPr>
        <p:blipFill>
          <a:blip r:embed="rId7" cstate="print"/>
          <a:srcRect/>
          <a:stretch>
            <a:fillRect/>
          </a:stretch>
        </p:blipFill>
        <p:spPr bwMode="auto">
          <a:xfrm>
            <a:off x="2857500" y="4292352"/>
            <a:ext cx="2565400" cy="1784350"/>
          </a:xfrm>
          <a:prstGeom prst="rect">
            <a:avLst/>
          </a:prstGeom>
          <a:noFill/>
          <a:ln w="28575" algn="ctr">
            <a:solidFill>
              <a:srgbClr val="FF0000"/>
            </a:solidFill>
            <a:miter lim="800000"/>
            <a:headEnd/>
            <a:tailEnd/>
          </a:ln>
        </p:spPr>
      </p:pic>
      <p:pic>
        <p:nvPicPr>
          <p:cNvPr id="8" name="Picture 2"/>
          <p:cNvPicPr>
            <a:picLocks noChangeArrowheads="1"/>
          </p:cNvPicPr>
          <p:nvPr/>
        </p:nvPicPr>
        <p:blipFill>
          <a:blip r:embed="rId8" cstate="print"/>
          <a:srcRect l="48904" t="2744" r="14418"/>
          <a:stretch>
            <a:fillRect/>
          </a:stretch>
        </p:blipFill>
        <p:spPr bwMode="auto">
          <a:xfrm>
            <a:off x="0" y="0"/>
            <a:ext cx="1368425" cy="6858000"/>
          </a:xfrm>
          <a:prstGeom prst="rect">
            <a:avLst/>
          </a:prstGeom>
          <a:solidFill>
            <a:schemeClr val="bg1"/>
          </a:solidFill>
          <a:ln w="9525">
            <a:noFill/>
            <a:miter lim="800000"/>
            <a:headEnd/>
            <a:tailEnd/>
          </a:ln>
        </p:spPr>
      </p:pic>
      <p:sp>
        <p:nvSpPr>
          <p:cNvPr id="9" name="Rectangle 6"/>
          <p:cNvSpPr>
            <a:spLocks noChangeArrowheads="1"/>
          </p:cNvSpPr>
          <p:nvPr/>
        </p:nvSpPr>
        <p:spPr bwMode="auto">
          <a:xfrm>
            <a:off x="5364088" y="404664"/>
            <a:ext cx="3779912" cy="6480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defTabSz="914400" eaLnBrk="0" hangingPunct="0">
              <a:spcBef>
                <a:spcPct val="20000"/>
              </a:spcBef>
              <a:buFont typeface="Wingdings" pitchFamily="2" charset="2"/>
              <a:buNone/>
              <a:defRPr/>
            </a:pPr>
            <a:r>
              <a:rPr lang="es-ES" sz="2000" b="1" dirty="0">
                <a:solidFill>
                  <a:srgbClr val="FFFFFF"/>
                </a:solidFill>
                <a:latin typeface="Calibri" pitchFamily="34" charset="0"/>
                <a:ea typeface="ヒラギノ角ゴ Pro W3"/>
                <a:cs typeface="Arial" pitchFamily="34" charset="0"/>
              </a:rPr>
              <a:t>VALOR CATASTRAL </a:t>
            </a:r>
            <a:r>
              <a:rPr lang="es-ES" sz="2000" b="1" dirty="0" smtClean="0">
                <a:solidFill>
                  <a:srgbClr val="FFFFFF"/>
                </a:solidFill>
                <a:latin typeface="Calibri" pitchFamily="34" charset="0"/>
                <a:ea typeface="ヒラギノ角ゴ Pro W3"/>
                <a:cs typeface="Arial" pitchFamily="34" charset="0"/>
              </a:rPr>
              <a:t>URBANO</a:t>
            </a:r>
          </a:p>
          <a:p>
            <a:pPr marL="342900" indent="-342900" algn="ctr" defTabSz="914400" eaLnBrk="0" hangingPunct="0">
              <a:spcBef>
                <a:spcPct val="20000"/>
              </a:spcBef>
              <a:buFont typeface="Wingdings" pitchFamily="2" charset="2"/>
              <a:buNone/>
              <a:defRPr/>
            </a:pPr>
            <a:r>
              <a:rPr lang="es-ES" sz="2000" b="1" dirty="0" smtClean="0">
                <a:solidFill>
                  <a:srgbClr val="FFFFFF"/>
                </a:solidFill>
                <a:latin typeface="Calibri" pitchFamily="34" charset="0"/>
                <a:ea typeface="ヒラギノ角ゴ Pro W3"/>
                <a:cs typeface="Arial" pitchFamily="34" charset="0"/>
              </a:rPr>
              <a:t> MAPAS DE ZONAS DE VALOR</a:t>
            </a:r>
            <a:endParaRPr lang="es-ES" sz="2000" b="1" dirty="0">
              <a:solidFill>
                <a:srgbClr val="FFFFFF"/>
              </a:solidFill>
              <a:latin typeface="Calibri" pitchFamily="34" charset="0"/>
              <a:ea typeface="ヒラギノ角ゴ Pro W3"/>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6752"/>
                                        </p:tgtEl>
                                        <p:attrNameLst>
                                          <p:attrName>style.visibility</p:attrName>
                                        </p:attrNameLst>
                                      </p:cBhvr>
                                      <p:to>
                                        <p:strVal val="visible"/>
                                      </p:to>
                                    </p:set>
                                    <p:anim calcmode="lin" valueType="num">
                                      <p:cBhvr>
                                        <p:cTn id="7" dur="500" fill="hold"/>
                                        <p:tgtEl>
                                          <p:spTgt spid="116752"/>
                                        </p:tgtEl>
                                        <p:attrNameLst>
                                          <p:attrName>ppt_w</p:attrName>
                                        </p:attrNameLst>
                                      </p:cBhvr>
                                      <p:tavLst>
                                        <p:tav tm="0">
                                          <p:val>
                                            <p:fltVal val="0"/>
                                          </p:val>
                                        </p:tav>
                                        <p:tav tm="100000">
                                          <p:val>
                                            <p:strVal val="#ppt_w"/>
                                          </p:val>
                                        </p:tav>
                                      </p:tavLst>
                                    </p:anim>
                                    <p:anim calcmode="lin" valueType="num">
                                      <p:cBhvr>
                                        <p:cTn id="8" dur="500" fill="hold"/>
                                        <p:tgtEl>
                                          <p:spTgt spid="116752"/>
                                        </p:tgtEl>
                                        <p:attrNameLst>
                                          <p:attrName>ppt_h</p:attrName>
                                        </p:attrNameLst>
                                      </p:cBhvr>
                                      <p:tavLst>
                                        <p:tav tm="0">
                                          <p:val>
                                            <p:fltVal val="0"/>
                                          </p:val>
                                        </p:tav>
                                        <p:tav tm="100000">
                                          <p:val>
                                            <p:strVal val="#ppt_h"/>
                                          </p:val>
                                        </p:tav>
                                      </p:tavLst>
                                    </p:anim>
                                    <p:animEffect transition="in" filter="fade">
                                      <p:cBhvr>
                                        <p:cTn id="9" dur="500"/>
                                        <p:tgtEl>
                                          <p:spTgt spid="11675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337"/>
                                        </p:tgtEl>
                                        <p:attrNameLst>
                                          <p:attrName>style.visibility</p:attrName>
                                        </p:attrNameLst>
                                      </p:cBhvr>
                                      <p:to>
                                        <p:strVal val="visible"/>
                                      </p:to>
                                    </p:set>
                                    <p:anim calcmode="lin" valueType="num">
                                      <p:cBhvr>
                                        <p:cTn id="13" dur="500" fill="hold"/>
                                        <p:tgtEl>
                                          <p:spTgt spid="56337"/>
                                        </p:tgtEl>
                                        <p:attrNameLst>
                                          <p:attrName>ppt_w</p:attrName>
                                        </p:attrNameLst>
                                      </p:cBhvr>
                                      <p:tavLst>
                                        <p:tav tm="0">
                                          <p:val>
                                            <p:fltVal val="0"/>
                                          </p:val>
                                        </p:tav>
                                        <p:tav tm="100000">
                                          <p:val>
                                            <p:strVal val="#ppt_w"/>
                                          </p:val>
                                        </p:tav>
                                      </p:tavLst>
                                    </p:anim>
                                    <p:anim calcmode="lin" valueType="num">
                                      <p:cBhvr>
                                        <p:cTn id="14" dur="500" fill="hold"/>
                                        <p:tgtEl>
                                          <p:spTgt spid="56337"/>
                                        </p:tgtEl>
                                        <p:attrNameLst>
                                          <p:attrName>ppt_h</p:attrName>
                                        </p:attrNameLst>
                                      </p:cBhvr>
                                      <p:tavLst>
                                        <p:tav tm="0">
                                          <p:val>
                                            <p:fltVal val="0"/>
                                          </p:val>
                                        </p:tav>
                                        <p:tav tm="100000">
                                          <p:val>
                                            <p:strVal val="#ppt_h"/>
                                          </p:val>
                                        </p:tav>
                                      </p:tavLst>
                                    </p:anim>
                                    <p:animEffect transition="in" filter="fade">
                                      <p:cBhvr>
                                        <p:cTn id="15" dur="500"/>
                                        <p:tgtEl>
                                          <p:spTgt spid="5633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56339"/>
                                        </p:tgtEl>
                                        <p:attrNameLst>
                                          <p:attrName>style.visibility</p:attrName>
                                        </p:attrNameLst>
                                      </p:cBhvr>
                                      <p:to>
                                        <p:strVal val="visible"/>
                                      </p:to>
                                    </p:set>
                                    <p:anim calcmode="lin" valueType="num">
                                      <p:cBhvr>
                                        <p:cTn id="19" dur="500" fill="hold"/>
                                        <p:tgtEl>
                                          <p:spTgt spid="56339"/>
                                        </p:tgtEl>
                                        <p:attrNameLst>
                                          <p:attrName>ppt_w</p:attrName>
                                        </p:attrNameLst>
                                      </p:cBhvr>
                                      <p:tavLst>
                                        <p:tav tm="0">
                                          <p:val>
                                            <p:fltVal val="0"/>
                                          </p:val>
                                        </p:tav>
                                        <p:tav tm="100000">
                                          <p:val>
                                            <p:strVal val="#ppt_w"/>
                                          </p:val>
                                        </p:tav>
                                      </p:tavLst>
                                    </p:anim>
                                    <p:anim calcmode="lin" valueType="num">
                                      <p:cBhvr>
                                        <p:cTn id="20" dur="500" fill="hold"/>
                                        <p:tgtEl>
                                          <p:spTgt spid="56339"/>
                                        </p:tgtEl>
                                        <p:attrNameLst>
                                          <p:attrName>ppt_h</p:attrName>
                                        </p:attrNameLst>
                                      </p:cBhvr>
                                      <p:tavLst>
                                        <p:tav tm="0">
                                          <p:val>
                                            <p:fltVal val="0"/>
                                          </p:val>
                                        </p:tav>
                                        <p:tav tm="100000">
                                          <p:val>
                                            <p:strVal val="#ppt_h"/>
                                          </p:val>
                                        </p:tav>
                                      </p:tavLst>
                                    </p:anim>
                                    <p:animEffect transition="in" filter="fade">
                                      <p:cBhvr>
                                        <p:cTn id="21" dur="500"/>
                                        <p:tgtEl>
                                          <p:spTgt spid="56339"/>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56340"/>
                                        </p:tgtEl>
                                        <p:attrNameLst>
                                          <p:attrName>style.visibility</p:attrName>
                                        </p:attrNameLst>
                                      </p:cBhvr>
                                      <p:to>
                                        <p:strVal val="visible"/>
                                      </p:to>
                                    </p:set>
                                    <p:anim calcmode="lin" valueType="num">
                                      <p:cBhvr>
                                        <p:cTn id="25" dur="500" fill="hold"/>
                                        <p:tgtEl>
                                          <p:spTgt spid="56340"/>
                                        </p:tgtEl>
                                        <p:attrNameLst>
                                          <p:attrName>ppt_w</p:attrName>
                                        </p:attrNameLst>
                                      </p:cBhvr>
                                      <p:tavLst>
                                        <p:tav tm="0">
                                          <p:val>
                                            <p:fltVal val="0"/>
                                          </p:val>
                                        </p:tav>
                                        <p:tav tm="100000">
                                          <p:val>
                                            <p:strVal val="#ppt_w"/>
                                          </p:val>
                                        </p:tav>
                                      </p:tavLst>
                                    </p:anim>
                                    <p:anim calcmode="lin" valueType="num">
                                      <p:cBhvr>
                                        <p:cTn id="26" dur="500" fill="hold"/>
                                        <p:tgtEl>
                                          <p:spTgt spid="56340"/>
                                        </p:tgtEl>
                                        <p:attrNameLst>
                                          <p:attrName>ppt_h</p:attrName>
                                        </p:attrNameLst>
                                      </p:cBhvr>
                                      <p:tavLst>
                                        <p:tav tm="0">
                                          <p:val>
                                            <p:fltVal val="0"/>
                                          </p:val>
                                        </p:tav>
                                        <p:tav tm="100000">
                                          <p:val>
                                            <p:strVal val="#ppt_h"/>
                                          </p:val>
                                        </p:tav>
                                      </p:tavLst>
                                    </p:anim>
                                    <p:animEffect transition="in" filter="fade">
                                      <p:cBhvr>
                                        <p:cTn id="27" dur="500"/>
                                        <p:tgtEl>
                                          <p:spTgt spid="56340"/>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56341"/>
                                        </p:tgtEl>
                                        <p:attrNameLst>
                                          <p:attrName>style.visibility</p:attrName>
                                        </p:attrNameLst>
                                      </p:cBhvr>
                                      <p:to>
                                        <p:strVal val="visible"/>
                                      </p:to>
                                    </p:set>
                                    <p:anim calcmode="lin" valueType="num">
                                      <p:cBhvr>
                                        <p:cTn id="31" dur="500" fill="hold"/>
                                        <p:tgtEl>
                                          <p:spTgt spid="56341"/>
                                        </p:tgtEl>
                                        <p:attrNameLst>
                                          <p:attrName>ppt_w</p:attrName>
                                        </p:attrNameLst>
                                      </p:cBhvr>
                                      <p:tavLst>
                                        <p:tav tm="0">
                                          <p:val>
                                            <p:fltVal val="0"/>
                                          </p:val>
                                        </p:tav>
                                        <p:tav tm="100000">
                                          <p:val>
                                            <p:strVal val="#ppt_w"/>
                                          </p:val>
                                        </p:tav>
                                      </p:tavLst>
                                    </p:anim>
                                    <p:anim calcmode="lin" valueType="num">
                                      <p:cBhvr>
                                        <p:cTn id="32" dur="500" fill="hold"/>
                                        <p:tgtEl>
                                          <p:spTgt spid="56341"/>
                                        </p:tgtEl>
                                        <p:attrNameLst>
                                          <p:attrName>ppt_h</p:attrName>
                                        </p:attrNameLst>
                                      </p:cBhvr>
                                      <p:tavLst>
                                        <p:tav tm="0">
                                          <p:val>
                                            <p:fltVal val="0"/>
                                          </p:val>
                                        </p:tav>
                                        <p:tav tm="100000">
                                          <p:val>
                                            <p:strVal val="#ppt_h"/>
                                          </p:val>
                                        </p:tav>
                                      </p:tavLst>
                                    </p:anim>
                                    <p:animEffect transition="in" filter="fade">
                                      <p:cBhvr>
                                        <p:cTn id="33" dur="500"/>
                                        <p:tgtEl>
                                          <p:spTgt spid="56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9218" name="Picture 2"/>
          <p:cNvPicPr>
            <a:picLocks noGrp="1" noChangeAspect="1" noChangeArrowheads="1"/>
          </p:cNvPicPr>
          <p:nvPr>
            <p:ph idx="1"/>
          </p:nvPr>
        </p:nvPicPr>
        <p:blipFill>
          <a:blip r:embed="rId2" cstate="print"/>
          <a:srcRect t="7955" b="4540"/>
          <a:stretch>
            <a:fillRect/>
          </a:stretch>
        </p:blipFill>
        <p:spPr bwMode="auto">
          <a:xfrm>
            <a:off x="28448" y="1052736"/>
            <a:ext cx="9074642" cy="4464496"/>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p:cNvPicPr>
            <a:picLocks noChangeAspect="1" noChangeArrowheads="1"/>
          </p:cNvPicPr>
          <p:nvPr/>
        </p:nvPicPr>
        <p:blipFill>
          <a:blip r:embed="rId2" cstate="print"/>
          <a:srcRect/>
          <a:stretch>
            <a:fillRect/>
          </a:stretch>
        </p:blipFill>
        <p:spPr bwMode="auto">
          <a:xfrm>
            <a:off x="323850" y="44624"/>
            <a:ext cx="8462963" cy="5875337"/>
          </a:xfrm>
          <a:prstGeom prst="rect">
            <a:avLst/>
          </a:prstGeom>
          <a:noFill/>
          <a:ln w="9525">
            <a:noFill/>
            <a:miter lim="800000"/>
            <a:headEnd/>
            <a:tailEnd/>
          </a:ln>
        </p:spPr>
      </p:pic>
      <p:sp>
        <p:nvSpPr>
          <p:cNvPr id="5" name="4 Esquina doblada"/>
          <p:cNvSpPr/>
          <p:nvPr/>
        </p:nvSpPr>
        <p:spPr bwMode="auto">
          <a:xfrm>
            <a:off x="6156325" y="767655"/>
            <a:ext cx="2447925" cy="287338"/>
          </a:xfrm>
          <a:prstGeom prst="foldedCorner">
            <a:avLst/>
          </a:prstGeom>
          <a:solidFill>
            <a:schemeClr val="accent6">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marL="342900" indent="-342900" algn="ctr">
              <a:spcBef>
                <a:spcPct val="20000"/>
              </a:spcBef>
              <a:defRPr/>
            </a:pPr>
            <a:r>
              <a:rPr lang="es-ES" dirty="0">
                <a:solidFill>
                  <a:schemeClr val="bg1"/>
                </a:solidFill>
                <a:latin typeface="Calibri" pitchFamily="34" charset="0"/>
              </a:rPr>
              <a:t>PONENCIA  DE VALORES</a:t>
            </a:r>
          </a:p>
        </p:txBody>
      </p:sp>
      <p:sp>
        <p:nvSpPr>
          <p:cNvPr id="6" name="Rectangle 6"/>
          <p:cNvSpPr>
            <a:spLocks noChangeArrowheads="1"/>
          </p:cNvSpPr>
          <p:nvPr/>
        </p:nvSpPr>
        <p:spPr bwMode="auto">
          <a:xfrm>
            <a:off x="5364088" y="46881"/>
            <a:ext cx="3779912" cy="6480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defTabSz="914400" eaLnBrk="0" hangingPunct="0">
              <a:spcBef>
                <a:spcPct val="20000"/>
              </a:spcBef>
              <a:buFont typeface="Wingdings" pitchFamily="2" charset="2"/>
              <a:buNone/>
              <a:defRPr/>
            </a:pPr>
            <a:r>
              <a:rPr lang="es-ES" sz="2000" b="1" dirty="0">
                <a:solidFill>
                  <a:srgbClr val="FFFFFF"/>
                </a:solidFill>
                <a:latin typeface="Calibri" pitchFamily="34" charset="0"/>
                <a:ea typeface="ヒラギノ角ゴ Pro W3"/>
                <a:cs typeface="Arial" pitchFamily="34" charset="0"/>
              </a:rPr>
              <a:t>VALOR CATASTRAL </a:t>
            </a:r>
            <a:r>
              <a:rPr lang="es-ES" sz="2000" b="1" dirty="0" smtClean="0">
                <a:solidFill>
                  <a:srgbClr val="FFFFFF"/>
                </a:solidFill>
                <a:latin typeface="Calibri" pitchFamily="34" charset="0"/>
                <a:ea typeface="ヒラギノ角ゴ Pro W3"/>
                <a:cs typeface="Arial" pitchFamily="34" charset="0"/>
              </a:rPr>
              <a:t>URBANO</a:t>
            </a:r>
          </a:p>
          <a:p>
            <a:pPr marL="342900" indent="-342900" algn="ctr" defTabSz="914400" eaLnBrk="0" hangingPunct="0">
              <a:spcBef>
                <a:spcPct val="20000"/>
              </a:spcBef>
              <a:buFont typeface="Wingdings" pitchFamily="2" charset="2"/>
              <a:buNone/>
              <a:defRPr/>
            </a:pPr>
            <a:r>
              <a:rPr lang="es-ES" sz="2000" b="1" dirty="0" smtClean="0">
                <a:solidFill>
                  <a:srgbClr val="FFFFFF"/>
                </a:solidFill>
                <a:latin typeface="Calibri" pitchFamily="34" charset="0"/>
                <a:ea typeface="ヒラギノ角ゴ Pro W3"/>
                <a:cs typeface="Arial" pitchFamily="34" charset="0"/>
              </a:rPr>
              <a:t> MAPAS DE ZONAS DE VALOR</a:t>
            </a:r>
            <a:endParaRPr lang="es-ES" sz="2000" b="1" dirty="0">
              <a:solidFill>
                <a:srgbClr val="FFFFFF"/>
              </a:solidFill>
              <a:latin typeface="Calibri" pitchFamily="34" charset="0"/>
              <a:ea typeface="ヒラギノ角ゴ Pro W3"/>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l="3294" t="13829" r="3707" b="3599"/>
          <a:stretch>
            <a:fillRect/>
          </a:stretch>
        </p:blipFill>
        <p:spPr bwMode="auto">
          <a:xfrm>
            <a:off x="0" y="1384734"/>
            <a:ext cx="9144000" cy="4564546"/>
          </a:xfrm>
          <a:prstGeom prst="rect">
            <a:avLst/>
          </a:prstGeom>
          <a:noFill/>
          <a:ln w="9525">
            <a:noFill/>
            <a:miter lim="800000"/>
            <a:headEnd/>
            <a:tailEnd/>
          </a:ln>
        </p:spPr>
      </p:pic>
      <p:sp>
        <p:nvSpPr>
          <p:cNvPr id="3" name="Rectangle 6"/>
          <p:cNvSpPr>
            <a:spLocks noChangeArrowheads="1"/>
          </p:cNvSpPr>
          <p:nvPr/>
        </p:nvSpPr>
        <p:spPr bwMode="auto">
          <a:xfrm>
            <a:off x="5535662" y="592646"/>
            <a:ext cx="3608338" cy="576064"/>
          </a:xfrm>
          <a:prstGeom prst="rect">
            <a:avLst/>
          </a:prstGeom>
          <a:solidFill>
            <a:srgbClr val="00B050"/>
          </a:soli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defTabSz="914400" eaLnBrk="0" hangingPunct="0">
              <a:spcBef>
                <a:spcPct val="20000"/>
              </a:spcBef>
              <a:buFont typeface="Wingdings" pitchFamily="2" charset="2"/>
              <a:buNone/>
              <a:defRPr/>
            </a:pPr>
            <a:r>
              <a:rPr lang="es-ES" sz="2000" b="1" dirty="0">
                <a:solidFill>
                  <a:srgbClr val="FFFFFF"/>
                </a:solidFill>
                <a:latin typeface="Calibri" pitchFamily="34" charset="0"/>
                <a:ea typeface="ヒラギノ角ゴ Pro W3"/>
                <a:cs typeface="Arial" pitchFamily="34" charset="0"/>
              </a:rPr>
              <a:t>VALOR CATASTRAL </a:t>
            </a:r>
            <a:r>
              <a:rPr lang="es-ES" sz="2000" b="1" dirty="0" smtClean="0">
                <a:solidFill>
                  <a:srgbClr val="FFFFFF"/>
                </a:solidFill>
                <a:latin typeface="Calibri" pitchFamily="34" charset="0"/>
                <a:ea typeface="ヒラギノ角ゴ Pro W3"/>
                <a:cs typeface="Arial" pitchFamily="34" charset="0"/>
              </a:rPr>
              <a:t>RÚSTICO</a:t>
            </a:r>
          </a:p>
        </p:txBody>
      </p:sp>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0" descr="http://svintranet.catastro.minhac.es/rustica/images/2014/agricola/TAS/08_TAS.jpg"/>
          <p:cNvPicPr>
            <a:picLocks noChangeAspect="1" noChangeArrowheads="1"/>
          </p:cNvPicPr>
          <p:nvPr/>
        </p:nvPicPr>
        <p:blipFill>
          <a:blip r:embed="rId2" cstate="print"/>
          <a:srcRect/>
          <a:stretch>
            <a:fillRect/>
          </a:stretch>
        </p:blipFill>
        <p:spPr bwMode="auto">
          <a:xfrm>
            <a:off x="-900608" y="-387424"/>
            <a:ext cx="10687050" cy="7562851"/>
          </a:xfrm>
          <a:prstGeom prst="rect">
            <a:avLst/>
          </a:prstGeom>
          <a:noFill/>
        </p:spPr>
      </p:pic>
      <p:sp>
        <p:nvSpPr>
          <p:cNvPr id="3" name="Rectangle 6"/>
          <p:cNvSpPr>
            <a:spLocks noChangeArrowheads="1"/>
          </p:cNvSpPr>
          <p:nvPr/>
        </p:nvSpPr>
        <p:spPr bwMode="auto">
          <a:xfrm>
            <a:off x="5535662" y="836712"/>
            <a:ext cx="3608338" cy="576064"/>
          </a:xfrm>
          <a:prstGeom prst="rect">
            <a:avLst/>
          </a:prstGeom>
          <a:solidFill>
            <a:srgbClr val="00B050"/>
          </a:soli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defTabSz="914400" eaLnBrk="0" hangingPunct="0">
              <a:spcBef>
                <a:spcPct val="20000"/>
              </a:spcBef>
              <a:buFont typeface="Wingdings" pitchFamily="2" charset="2"/>
              <a:buNone/>
              <a:defRPr/>
            </a:pPr>
            <a:r>
              <a:rPr lang="es-ES" sz="2000" b="1" dirty="0">
                <a:solidFill>
                  <a:srgbClr val="FFFFFF"/>
                </a:solidFill>
                <a:latin typeface="Calibri" pitchFamily="34" charset="0"/>
                <a:ea typeface="ヒラギノ角ゴ Pro W3"/>
                <a:cs typeface="Arial" pitchFamily="34" charset="0"/>
              </a:rPr>
              <a:t>VALOR CATASTRAL </a:t>
            </a:r>
            <a:r>
              <a:rPr lang="es-ES" sz="2000" b="1" dirty="0" smtClean="0">
                <a:solidFill>
                  <a:srgbClr val="FFFFFF"/>
                </a:solidFill>
                <a:latin typeface="Calibri" pitchFamily="34" charset="0"/>
                <a:ea typeface="ヒラギノ角ゴ Pro W3"/>
                <a:cs typeface="Arial" pitchFamily="34" charset="0"/>
              </a:rPr>
              <a:t>RÚSTICO</a:t>
            </a:r>
          </a:p>
          <a:p>
            <a:pPr marL="342900" indent="-342900" algn="ctr" defTabSz="914400" eaLnBrk="0" hangingPunct="0">
              <a:spcBef>
                <a:spcPct val="20000"/>
              </a:spcBef>
              <a:buFont typeface="Wingdings" pitchFamily="2" charset="2"/>
              <a:buNone/>
              <a:defRPr/>
            </a:pPr>
            <a:r>
              <a:rPr lang="es-ES" sz="2000" b="1" dirty="0" smtClean="0">
                <a:solidFill>
                  <a:srgbClr val="FFFFFF"/>
                </a:solidFill>
                <a:latin typeface="Calibri" pitchFamily="34" charset="0"/>
                <a:ea typeface="ヒラギノ角ゴ Pro W3"/>
                <a:cs typeface="Arial" pitchFamily="34" charset="0"/>
              </a:rPr>
              <a:t>VALORES BÁSICOS POR CULTIVO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l="3593" t="14391" r="3983" b="4891"/>
          <a:stretch>
            <a:fillRect/>
          </a:stretch>
        </p:blipFill>
        <p:spPr bwMode="auto">
          <a:xfrm>
            <a:off x="0" y="1052736"/>
            <a:ext cx="9329858" cy="4581128"/>
          </a:xfrm>
          <a:prstGeom prst="rect">
            <a:avLst/>
          </a:prstGeom>
          <a:noFill/>
          <a:ln w="9525">
            <a:noFill/>
            <a:miter lim="800000"/>
            <a:headEnd/>
            <a:tailEnd/>
          </a:ln>
        </p:spPr>
      </p:pic>
      <p:sp>
        <p:nvSpPr>
          <p:cNvPr id="3" name="Rectangle 6"/>
          <p:cNvSpPr>
            <a:spLocks noChangeArrowheads="1"/>
          </p:cNvSpPr>
          <p:nvPr/>
        </p:nvSpPr>
        <p:spPr bwMode="auto">
          <a:xfrm>
            <a:off x="5535662" y="404664"/>
            <a:ext cx="3608338" cy="576064"/>
          </a:xfrm>
          <a:prstGeom prst="rect">
            <a:avLst/>
          </a:prstGeom>
          <a:solidFill>
            <a:srgbClr val="00B050"/>
          </a:soli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defTabSz="914400" eaLnBrk="0" hangingPunct="0">
              <a:spcBef>
                <a:spcPct val="20000"/>
              </a:spcBef>
              <a:buFont typeface="Wingdings" pitchFamily="2" charset="2"/>
              <a:buNone/>
              <a:defRPr/>
            </a:pPr>
            <a:r>
              <a:rPr lang="es-ES" sz="2000" b="1" dirty="0">
                <a:solidFill>
                  <a:srgbClr val="FFFFFF"/>
                </a:solidFill>
                <a:latin typeface="Calibri" pitchFamily="34" charset="0"/>
                <a:ea typeface="ヒラギノ角ゴ Pro W3"/>
                <a:cs typeface="Arial" pitchFamily="34" charset="0"/>
              </a:rPr>
              <a:t>VALOR CATASTRAL </a:t>
            </a:r>
            <a:r>
              <a:rPr lang="es-ES" sz="2000" b="1" dirty="0" smtClean="0">
                <a:solidFill>
                  <a:srgbClr val="FFFFFF"/>
                </a:solidFill>
                <a:latin typeface="Calibri" pitchFamily="34" charset="0"/>
                <a:ea typeface="ヒラギノ角ゴ Pro W3"/>
                <a:cs typeface="Arial" pitchFamily="34" charset="0"/>
              </a:rPr>
              <a:t>RÚSTICO</a:t>
            </a:r>
          </a:p>
          <a:p>
            <a:pPr marL="342900" indent="-342900" algn="ctr" defTabSz="914400" eaLnBrk="0" hangingPunct="0">
              <a:spcBef>
                <a:spcPct val="20000"/>
              </a:spcBef>
              <a:buFont typeface="Wingdings" pitchFamily="2" charset="2"/>
              <a:buNone/>
              <a:defRPr/>
            </a:pPr>
            <a:r>
              <a:rPr lang="es-ES" sz="2000" b="1" dirty="0" smtClean="0">
                <a:solidFill>
                  <a:srgbClr val="FFFFFF"/>
                </a:solidFill>
                <a:latin typeface="Calibri" pitchFamily="34" charset="0"/>
                <a:ea typeface="ヒラギノ角ゴ Pro W3"/>
                <a:cs typeface="Arial" pitchFamily="34" charset="0"/>
              </a:rPr>
              <a:t>VALORES BÁSICOS POR CULTIVO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
        <p:nvSpPr>
          <p:cNvPr id="3" name="2 CuadroTexto"/>
          <p:cNvSpPr txBox="1"/>
          <p:nvPr/>
        </p:nvSpPr>
        <p:spPr>
          <a:xfrm>
            <a:off x="2339752" y="2276872"/>
            <a:ext cx="3116046" cy="646331"/>
          </a:xfrm>
          <a:prstGeom prst="rect">
            <a:avLst/>
          </a:prstGeom>
          <a:noFill/>
        </p:spPr>
        <p:txBody>
          <a:bodyPr wrap="none" rtlCol="0">
            <a:spAutoFit/>
          </a:bodyPr>
          <a:lstStyle/>
          <a:p>
            <a:r>
              <a:rPr lang="es-ES" sz="3600" b="1" dirty="0" smtClean="0"/>
              <a:t>Muchas gracias</a:t>
            </a:r>
            <a:endParaRPr lang="es-ES" sz="3600" b="1" dirty="0"/>
          </a:p>
        </p:txBody>
      </p:sp>
      <p:sp>
        <p:nvSpPr>
          <p:cNvPr id="4" name="3 CuadroTexto"/>
          <p:cNvSpPr txBox="1"/>
          <p:nvPr/>
        </p:nvSpPr>
        <p:spPr>
          <a:xfrm>
            <a:off x="4427984" y="4221088"/>
            <a:ext cx="3778150" cy="923330"/>
          </a:xfrm>
          <a:prstGeom prst="rect">
            <a:avLst/>
          </a:prstGeom>
          <a:noFill/>
        </p:spPr>
        <p:txBody>
          <a:bodyPr wrap="none" rtlCol="0">
            <a:spAutoFit/>
          </a:bodyPr>
          <a:lstStyle/>
          <a:p>
            <a:r>
              <a:rPr lang="es-ES" dirty="0" smtClean="0">
                <a:hlinkClick r:id="rId3"/>
              </a:rPr>
              <a:t>www.sedecatastro.gob.es</a:t>
            </a:r>
            <a:endParaRPr lang="es-ES" dirty="0" smtClean="0"/>
          </a:p>
          <a:p>
            <a:endParaRPr lang="es-ES" dirty="0" smtClean="0"/>
          </a:p>
          <a:p>
            <a:r>
              <a:rPr lang="es-ES" dirty="0" smtClean="0"/>
              <a:t>f</a:t>
            </a:r>
            <a:r>
              <a:rPr lang="es-ES" dirty="0" smtClean="0"/>
              <a:t>ernando.aragon@catastro.minhap.es</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srcRect t="7955" b="4540"/>
          <a:stretch>
            <a:fillRect/>
          </a:stretch>
        </p:blipFill>
        <p:spPr bwMode="auto">
          <a:xfrm>
            <a:off x="28448" y="1104617"/>
            <a:ext cx="9115552" cy="4484623"/>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p:cNvPicPr>
            <a:picLocks noGrp="1" noChangeAspect="1" noChangeArrowheads="1"/>
          </p:cNvPicPr>
          <p:nvPr>
            <p:ph idx="1"/>
          </p:nvPr>
        </p:nvPicPr>
        <p:blipFill>
          <a:blip r:embed="rId2" cstate="print"/>
          <a:srcRect t="3182" b="6131"/>
          <a:stretch>
            <a:fillRect/>
          </a:stretch>
        </p:blipFill>
        <p:spPr bwMode="auto">
          <a:xfrm>
            <a:off x="46642" y="1196752"/>
            <a:ext cx="9038692" cy="4608512"/>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7170" name="Picture 2"/>
          <p:cNvPicPr>
            <a:picLocks noGrp="1" noChangeAspect="1" noChangeArrowheads="1"/>
          </p:cNvPicPr>
          <p:nvPr>
            <p:ph idx="1"/>
          </p:nvPr>
        </p:nvPicPr>
        <p:blipFill>
          <a:blip r:embed="rId2" cstate="print"/>
          <a:srcRect t="3182" b="4540"/>
          <a:stretch>
            <a:fillRect/>
          </a:stretch>
        </p:blipFill>
        <p:spPr bwMode="auto">
          <a:xfrm>
            <a:off x="128390" y="983860"/>
            <a:ext cx="9015610" cy="4677388"/>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026" name="Picture 2"/>
          <p:cNvPicPr>
            <a:picLocks noGrp="1" noChangeAspect="1" noChangeArrowheads="1"/>
          </p:cNvPicPr>
          <p:nvPr>
            <p:ph idx="1"/>
          </p:nvPr>
        </p:nvPicPr>
        <p:blipFill>
          <a:blip r:embed="rId2" cstate="print"/>
          <a:srcRect t="3182" b="4540"/>
          <a:stretch>
            <a:fillRect/>
          </a:stretch>
        </p:blipFill>
        <p:spPr bwMode="auto">
          <a:xfrm>
            <a:off x="56382" y="1052736"/>
            <a:ext cx="9021647" cy="4680520"/>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005102"/>
            <a:ext cx="8568952" cy="4005064"/>
          </a:xfrm>
        </p:spPr>
        <p:txBody>
          <a:bodyPr>
            <a:normAutofit fontScale="85000" lnSpcReduction="10000"/>
          </a:bodyPr>
          <a:lstStyle/>
          <a:p>
            <a:pPr algn="just"/>
            <a:r>
              <a:rPr lang="es-ES" sz="3300" b="1" dirty="0" smtClean="0"/>
              <a:t>Catastro,</a:t>
            </a:r>
            <a:r>
              <a:rPr lang="es-ES" sz="3300" dirty="0" smtClean="0"/>
              <a:t> de carácter fiscal y obligatorio.</a:t>
            </a:r>
          </a:p>
          <a:p>
            <a:pPr algn="just"/>
            <a:endParaRPr lang="es-ES" sz="3300" dirty="0" smtClean="0"/>
          </a:p>
          <a:p>
            <a:pPr algn="just"/>
            <a:r>
              <a:rPr lang="es-ES" sz="3300" b="1" dirty="0" smtClean="0"/>
              <a:t>Registro de la Propiedad</a:t>
            </a:r>
            <a:r>
              <a:rPr lang="es-ES" sz="3300" dirty="0" smtClean="0"/>
              <a:t>, garantía de los derechos de los inmuebles inscritos, de carácter voluntario.</a:t>
            </a:r>
          </a:p>
          <a:p>
            <a:pPr algn="just"/>
            <a:endParaRPr lang="es-ES" sz="3300" dirty="0" smtClean="0"/>
          </a:p>
          <a:p>
            <a:pPr algn="just">
              <a:buNone/>
            </a:pPr>
            <a:r>
              <a:rPr lang="es-ES" sz="2600" dirty="0" smtClean="0">
                <a:solidFill>
                  <a:schemeClr val="tx2">
                    <a:lumMod val="60000"/>
                    <a:lumOff val="40000"/>
                  </a:schemeClr>
                </a:solidFill>
                <a:effectLst>
                  <a:outerShdw blurRad="38100" dist="38100" dir="2700000" algn="tl">
                    <a:srgbClr val="000000">
                      <a:alpha val="43137"/>
                    </a:srgbClr>
                  </a:outerShdw>
                </a:effectLst>
              </a:rPr>
              <a:t>La relación y vinculación desarrollada en los últimos años en España entre el Catastro y el Registro de la Propiedad se consolida con la nueva Ley mediante la figura de la coordinación y de la incorporación al folio registral de la representación gráfica </a:t>
            </a:r>
            <a:r>
              <a:rPr lang="es-ES" sz="2600" dirty="0" err="1" smtClean="0">
                <a:solidFill>
                  <a:schemeClr val="tx2">
                    <a:lumMod val="60000"/>
                    <a:lumOff val="40000"/>
                  </a:schemeClr>
                </a:solidFill>
                <a:effectLst>
                  <a:outerShdw blurRad="38100" dist="38100" dir="2700000" algn="tl">
                    <a:srgbClr val="000000">
                      <a:alpha val="43137"/>
                    </a:srgbClr>
                  </a:outerShdw>
                </a:effectLst>
              </a:rPr>
              <a:t>georreferenciada</a:t>
            </a:r>
            <a:r>
              <a:rPr lang="es-ES" sz="2600" dirty="0" smtClean="0">
                <a:solidFill>
                  <a:schemeClr val="tx2">
                    <a:lumMod val="60000"/>
                    <a:lumOff val="40000"/>
                  </a:schemeClr>
                </a:solidFill>
                <a:effectLst>
                  <a:outerShdw blurRad="38100" dist="38100" dir="2700000" algn="tl">
                    <a:srgbClr val="000000">
                      <a:alpha val="43137"/>
                    </a:srgbClr>
                  </a:outerShdw>
                </a:effectLst>
              </a:rPr>
              <a:t>.</a:t>
            </a:r>
          </a:p>
          <a:p>
            <a:pPr algn="just">
              <a:buNone/>
            </a:pPr>
            <a:endParaRPr lang="es-ES" sz="3300" dirty="0" smtClean="0"/>
          </a:p>
        </p:txBody>
      </p:sp>
      <p:sp>
        <p:nvSpPr>
          <p:cNvPr id="5" name="1 Marcador de título"/>
          <p:cNvSpPr txBox="1">
            <a:spLocks/>
          </p:cNvSpPr>
          <p:nvPr/>
        </p:nvSpPr>
        <p:spPr>
          <a:xfrm>
            <a:off x="179512" y="404664"/>
            <a:ext cx="8642350" cy="1600438"/>
          </a:xfrm>
          <a:prstGeom prst="rect">
            <a:avLst/>
          </a:prstGeom>
          <a:ln w="3175">
            <a:solidFill>
              <a:schemeClr val="tx1"/>
            </a:solidFill>
          </a:ln>
        </p:spPr>
        <p:txBody>
          <a:bodyPr anchor="ctr">
            <a:spAutoFit/>
          </a:bodyPr>
          <a:lstStyle/>
          <a:p>
            <a:pPr defTabSz="914400" fontAlgn="auto">
              <a:spcAft>
                <a:spcPts val="0"/>
              </a:spcAft>
              <a:defRPr/>
            </a:pPr>
            <a:r>
              <a:rPr lang="es-ES" sz="2800" b="1" i="1" dirty="0" smtClean="0">
                <a:solidFill>
                  <a:schemeClr val="tx1">
                    <a:lumMod val="50000"/>
                    <a:lumOff val="50000"/>
                  </a:schemeClr>
                </a:solidFill>
                <a:latin typeface="Verdana" pitchFamily="34" charset="0"/>
                <a:ea typeface="Verdana" pitchFamily="34" charset="0"/>
                <a:cs typeface="Verdana" pitchFamily="34" charset="0"/>
              </a:rPr>
              <a:t>COORDINACIÓN CATASTRO REGISTRO</a:t>
            </a:r>
          </a:p>
          <a:p>
            <a:pPr defTabSz="914400" fontAlgn="auto">
              <a:spcAft>
                <a:spcPts val="0"/>
              </a:spcAft>
              <a:defRPr/>
            </a:pPr>
            <a:r>
              <a:rPr lang="es-ES" b="1" i="1" dirty="0" smtClean="0">
                <a:solidFill>
                  <a:schemeClr val="tx1">
                    <a:lumMod val="50000"/>
                    <a:lumOff val="50000"/>
                  </a:schemeClr>
                </a:solidFill>
                <a:latin typeface="Verdana" pitchFamily="34" charset="0"/>
                <a:ea typeface="Verdana" pitchFamily="34" charset="0"/>
                <a:cs typeface="Verdana" pitchFamily="34" charset="0"/>
              </a:rPr>
              <a:t>Novedad introducida por la Ley 13/2015 de 24 de junio de reforma de la Ley Hipotecaria y del TR de la Ley del Catastro Inmobiliario en España </a:t>
            </a:r>
          </a:p>
          <a:p>
            <a:pPr algn="ctr" defTabSz="914400" fontAlgn="auto">
              <a:spcAft>
                <a:spcPts val="0"/>
              </a:spcAft>
              <a:defRPr/>
            </a:pPr>
            <a:r>
              <a:rPr lang="es-ES" sz="1600" b="1" i="1" dirty="0" smtClean="0">
                <a:solidFill>
                  <a:schemeClr val="tx1">
                    <a:lumMod val="50000"/>
                    <a:lumOff val="50000"/>
                  </a:schemeClr>
                </a:solidFill>
                <a:latin typeface="Verdana" pitchFamily="34" charset="0"/>
                <a:ea typeface="Verdana" pitchFamily="34" charset="0"/>
                <a:cs typeface="Verdana" pitchFamily="34" charset="0"/>
              </a:rPr>
              <a:t> </a:t>
            </a:r>
            <a:endParaRPr lang="es-ES" sz="1600" b="1" i="1" dirty="0">
              <a:solidFill>
                <a:schemeClr val="tx1">
                  <a:lumMod val="50000"/>
                  <a:lumOff val="50000"/>
                </a:schemeClr>
              </a:solidFill>
              <a:latin typeface="Verdana" pitchFamily="34" charset="0"/>
              <a:ea typeface="Verdana" pitchFamily="34" charset="0"/>
              <a:cs typeface="Verdana" pitchFamily="34" charset="0"/>
            </a:endParaRPr>
          </a:p>
        </p:txBody>
      </p:sp>
      <p:pic>
        <p:nvPicPr>
          <p:cNvPr id="4" name="Picture 1"/>
          <p:cNvPicPr>
            <a:picLocks noChangeAspect="1" noChangeArrowheads="1"/>
          </p:cNvPicPr>
          <p:nvPr/>
        </p:nvPicPr>
        <p:blipFill>
          <a:blip r:embed="rId3"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92088"/>
            <a:ext cx="9144000" cy="5157192"/>
          </a:xfrm>
        </p:spPr>
        <p:txBody>
          <a:bodyPr>
            <a:noAutofit/>
          </a:bodyPr>
          <a:lstStyle/>
          <a:p>
            <a:pPr algn="just">
              <a:buNone/>
            </a:pPr>
            <a:r>
              <a:rPr lang="es-ES" sz="1500" b="1" u="sng" dirty="0" smtClean="0"/>
              <a:t>ANTEDEDENTES: COLABORACIÓN REGISTRO-CATASTRO</a:t>
            </a:r>
          </a:p>
          <a:p>
            <a:pPr algn="just">
              <a:buNone/>
            </a:pPr>
            <a:r>
              <a:rPr lang="es-ES" sz="1500" b="1" dirty="0" smtClean="0"/>
              <a:t>	Ley 13/1996:  Identificación. Constancia registral de la referencia catastral</a:t>
            </a:r>
          </a:p>
          <a:p>
            <a:pPr algn="just">
              <a:buNone/>
            </a:pPr>
            <a:r>
              <a:rPr lang="es-ES" sz="1500" b="1" dirty="0" smtClean="0"/>
              <a:t>	Ley 50/1998:  Suministro de información al Catastro</a:t>
            </a:r>
          </a:p>
          <a:p>
            <a:pPr algn="just">
              <a:buNone/>
            </a:pPr>
            <a:r>
              <a:rPr lang="es-ES" sz="1500" b="1" dirty="0" smtClean="0"/>
              <a:t>	TRLCI 1/2004: Comunicación del Registro (suple a la declaración)</a:t>
            </a:r>
          </a:p>
          <a:p>
            <a:pPr algn="just">
              <a:buNone/>
            </a:pPr>
            <a:endParaRPr lang="es-ES" sz="500" b="1" u="sng" dirty="0" smtClean="0"/>
          </a:p>
          <a:p>
            <a:pPr algn="just">
              <a:buNone/>
            </a:pPr>
            <a:r>
              <a:rPr lang="es-ES" sz="1500" b="1" u="sng" dirty="0" smtClean="0"/>
              <a:t>Ley 13/2015: COORDINACIÓN-REPRESENTACIÓN GRÁFICA GEORREFERENCIDA</a:t>
            </a:r>
          </a:p>
          <a:p>
            <a:pPr algn="just">
              <a:buNone/>
            </a:pPr>
            <a:endParaRPr lang="es-ES" sz="1000" b="1" dirty="0" smtClean="0"/>
          </a:p>
          <a:p>
            <a:pPr algn="just">
              <a:buNone/>
            </a:pPr>
            <a:r>
              <a:rPr lang="es-ES" sz="1500" b="1" dirty="0" smtClean="0"/>
              <a:t>REPRESENTACIÓN GRÁFICA:</a:t>
            </a:r>
          </a:p>
          <a:p>
            <a:pPr algn="just">
              <a:buNone/>
            </a:pPr>
            <a:r>
              <a:rPr lang="es-ES" sz="1500" b="1" dirty="0" smtClean="0"/>
              <a:t>	La descripción registral se completa con la representación gráfica de la parcela (predio). Hasta la fecha la descripción era sólo de carácter literario.  </a:t>
            </a:r>
          </a:p>
          <a:p>
            <a:pPr algn="just"/>
            <a:r>
              <a:rPr lang="es-ES" sz="1500" b="1" dirty="0" smtClean="0"/>
              <a:t>Es obligatoria en caso de inmatriculación y en operaciones de reordenación de los terrenos (segregación, agrupación, …) </a:t>
            </a:r>
          </a:p>
          <a:p>
            <a:pPr algn="just"/>
            <a:r>
              <a:rPr lang="es-ES" sz="1500" b="1" dirty="0" smtClean="0"/>
              <a:t>Es  voluntaria  en los demás supuestos de inscripción ( compraventa) o como operación registral específica.</a:t>
            </a:r>
          </a:p>
          <a:p>
            <a:pPr algn="just">
              <a:buNone/>
            </a:pPr>
            <a:r>
              <a:rPr lang="es-ES" sz="1500" b="1" dirty="0" smtClean="0"/>
              <a:t> Con carácter general será la descriptiva y gráfica catastral.  Salvo casos tasados por la ley que permite aportar una representación gráfica alternativa.</a:t>
            </a:r>
          </a:p>
          <a:p>
            <a:pPr algn="just">
              <a:buNone/>
            </a:pPr>
            <a:r>
              <a:rPr lang="es-ES" sz="1500" b="1" dirty="0" smtClean="0"/>
              <a:t>Se asegura y protege la ubicación, la delimitación y  la superficie de las fincas inscritas. </a:t>
            </a:r>
          </a:p>
          <a:p>
            <a:pPr algn="just">
              <a:buNone/>
            </a:pPr>
            <a:endParaRPr lang="es-ES" sz="600" b="1" dirty="0" smtClean="0"/>
          </a:p>
          <a:p>
            <a:pPr algn="just">
              <a:buNone/>
            </a:pPr>
            <a:r>
              <a:rPr lang="es-ES" sz="1500" b="1" dirty="0" smtClean="0"/>
              <a:t>COORDINACIÓN CON EL CATASTRO:</a:t>
            </a:r>
          </a:p>
          <a:p>
            <a:pPr algn="just">
              <a:buNone/>
            </a:pPr>
            <a:r>
              <a:rPr lang="es-ES" sz="1500" b="1" dirty="0" smtClean="0"/>
              <a:t>La Cartografía Catastral se configura como la base única de representación gráfica de los inmuebles</a:t>
            </a:r>
          </a:p>
          <a:p>
            <a:pPr algn="just">
              <a:buNone/>
            </a:pPr>
            <a:r>
              <a:rPr lang="es-ES" sz="1500" b="1" dirty="0" smtClean="0"/>
              <a:t>La coordinación se establece mediante la incorporación de la representación gráfica catastral  a la inscripción registral</a:t>
            </a:r>
          </a:p>
          <a:p>
            <a:pPr algn="just">
              <a:buNone/>
            </a:pPr>
            <a:endParaRPr lang="es-ES" sz="1500" b="1" dirty="0" smtClean="0"/>
          </a:p>
        </p:txBody>
      </p:sp>
      <p:sp>
        <p:nvSpPr>
          <p:cNvPr id="5" name="1 Marcador de título"/>
          <p:cNvSpPr txBox="1">
            <a:spLocks/>
          </p:cNvSpPr>
          <p:nvPr/>
        </p:nvSpPr>
        <p:spPr>
          <a:xfrm>
            <a:off x="179512" y="332656"/>
            <a:ext cx="8642350" cy="523220"/>
          </a:xfrm>
          <a:prstGeom prst="rect">
            <a:avLst/>
          </a:prstGeom>
          <a:solidFill>
            <a:schemeClr val="bg1"/>
          </a:solidFill>
          <a:ln>
            <a:noFill/>
          </a:ln>
        </p:spPr>
        <p:txBody>
          <a:bodyPr wrap="square" anchor="ctr">
            <a:spAutoFit/>
          </a:bodyPr>
          <a:lstStyle/>
          <a:p>
            <a:pPr defTabSz="914400" fontAlgn="auto">
              <a:spcAft>
                <a:spcPts val="0"/>
              </a:spcAft>
              <a:defRPr/>
            </a:pPr>
            <a:r>
              <a:rPr lang="es-ES" sz="2800" b="1" i="1" dirty="0" smtClean="0">
                <a:solidFill>
                  <a:schemeClr val="tx1">
                    <a:lumMod val="50000"/>
                    <a:lumOff val="50000"/>
                  </a:schemeClr>
                </a:solidFill>
                <a:latin typeface="Verdana" pitchFamily="34" charset="0"/>
                <a:ea typeface="Verdana" pitchFamily="34" charset="0"/>
                <a:cs typeface="Verdana" pitchFamily="34" charset="0"/>
              </a:rPr>
              <a:t>COORDINACIÓN CATASTRO REGISTRO</a:t>
            </a:r>
            <a:r>
              <a:rPr lang="es-ES" sz="1600" b="1" i="1" dirty="0" smtClean="0">
                <a:solidFill>
                  <a:schemeClr val="tx1">
                    <a:lumMod val="50000"/>
                    <a:lumOff val="50000"/>
                  </a:schemeClr>
                </a:solidFill>
                <a:latin typeface="Verdana" pitchFamily="34" charset="0"/>
                <a:ea typeface="Verdana" pitchFamily="34" charset="0"/>
                <a:cs typeface="Verdana" pitchFamily="34" charset="0"/>
              </a:rPr>
              <a:t> </a:t>
            </a:r>
            <a:endParaRPr lang="es-ES" sz="1600" b="1" i="1" dirty="0">
              <a:solidFill>
                <a:schemeClr val="tx1">
                  <a:lumMod val="50000"/>
                  <a:lumOff val="50000"/>
                </a:schemeClr>
              </a:solidFill>
              <a:latin typeface="Verdana" pitchFamily="34" charset="0"/>
              <a:ea typeface="Verdana" pitchFamily="34" charset="0"/>
              <a:cs typeface="Verdana" pitchFamily="34" charset="0"/>
            </a:endParaRPr>
          </a:p>
        </p:txBody>
      </p:sp>
      <p:pic>
        <p:nvPicPr>
          <p:cNvPr id="4" name="Picture 1"/>
          <p:cNvPicPr>
            <a:picLocks noChangeAspect="1" noChangeArrowheads="1"/>
          </p:cNvPicPr>
          <p:nvPr/>
        </p:nvPicPr>
        <p:blipFill>
          <a:blip r:embed="rId2" cstate="print"/>
          <a:srcRect l="19403" t="39624" r="19852" b="40361"/>
          <a:stretch>
            <a:fillRect/>
          </a:stretch>
        </p:blipFill>
        <p:spPr bwMode="auto">
          <a:xfrm>
            <a:off x="1" y="44624"/>
            <a:ext cx="2339751" cy="440600"/>
          </a:xfrm>
          <a:prstGeom prst="rect">
            <a:avLst/>
          </a:prstGeom>
          <a:noFill/>
          <a:ln w="9525">
            <a:noFill/>
            <a:round/>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1435</Words>
  <Application>Microsoft Office PowerPoint</Application>
  <PresentationFormat>Presentación en pantalla (4:3)</PresentationFormat>
  <Paragraphs>238</Paragraphs>
  <Slides>34</Slides>
  <Notes>2</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Tema de Office</vt:lpstr>
      <vt:lpstr>Diseño personalizado</vt:lpstr>
      <vt:lpstr>Coordinación  Catastro y Registro de la Propiedad  Proyectos de regularización y valoración catastral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05374200C</dc:creator>
  <cp:lastModifiedBy>Fernando de Aragón Amunarriz</cp:lastModifiedBy>
  <cp:revision>167</cp:revision>
  <dcterms:created xsi:type="dcterms:W3CDTF">2015-07-29T13:49:41Z</dcterms:created>
  <dcterms:modified xsi:type="dcterms:W3CDTF">2015-08-25T16:31:01Z</dcterms:modified>
</cp:coreProperties>
</file>