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2" r:id="rId3"/>
    <p:sldId id="283" r:id="rId4"/>
    <p:sldId id="280" r:id="rId5"/>
    <p:sldId id="281" r:id="rId6"/>
    <p:sldId id="262" r:id="rId7"/>
    <p:sldId id="263" r:id="rId8"/>
    <p:sldId id="274" r:id="rId9"/>
    <p:sldId id="264" r:id="rId10"/>
    <p:sldId id="275" r:id="rId11"/>
    <p:sldId id="265" r:id="rId12"/>
    <p:sldId id="272" r:id="rId13"/>
  </p:sldIdLst>
  <p:sldSz cx="10080625" cy="7559675"/>
  <p:notesSz cx="7559675" cy="106918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36 Imagen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9E67C1C-04F7-4BC5-B25F-0986C9DEC57B}" type="slidenum">
              <a:rPr lang="pt-BR" sz="1400">
                <a:latin typeface="Times New Roman"/>
              </a:rPr>
              <a:pPr algn="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hyperlink" Target="http://www.catastro.gov.py:9090/agrimenso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tastro.gov.py/" TargetMode="External"/><Relationship Id="rId5" Type="http://schemas.openxmlformats.org/officeDocument/2006/relationships/hyperlink" Target="mailto:anatalia_aranda@hacienda.gov.py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9 CuadroTexto"/>
          <p:cNvSpPr txBox="1"/>
          <p:nvPr/>
        </p:nvSpPr>
        <p:spPr>
          <a:xfrm>
            <a:off x="325404" y="1279507"/>
            <a:ext cx="9429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SERVICIO NACIONAL DE CATASTRO (SNC)</a:t>
            </a:r>
          </a:p>
          <a:p>
            <a:pPr algn="ctr"/>
            <a:r>
              <a:rPr lang="es-MX" sz="3200" dirty="0" smtClean="0"/>
              <a:t>PARAGUAY</a:t>
            </a:r>
          </a:p>
          <a:p>
            <a:pPr algn="ctr"/>
            <a:r>
              <a:rPr lang="es-MX" sz="3200" dirty="0" smtClean="0"/>
              <a:t>AGOSTO, 2015</a:t>
            </a:r>
            <a:endParaRPr lang="es-MX" sz="3200" dirty="0"/>
          </a:p>
        </p:txBody>
      </p:sp>
      <p:pic>
        <p:nvPicPr>
          <p:cNvPr id="13" name="12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660" y="2279639"/>
            <a:ext cx="2357454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0510" y="1851011"/>
            <a:ext cx="2714644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8 CuadroTexto"/>
          <p:cNvSpPr txBox="1"/>
          <p:nvPr/>
        </p:nvSpPr>
        <p:spPr>
          <a:xfrm>
            <a:off x="1" y="1279507"/>
            <a:ext cx="196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BENEFICIOS</a:t>
            </a:r>
            <a:endParaRPr lang="es-MX" sz="14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825471" y="1851011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Permite detectar inconvenientes en parcelas antes de la presentación formal de </a:t>
            </a:r>
            <a:r>
              <a:rPr lang="es-MX" sz="1600" dirty="0" smtClean="0"/>
              <a:t>expedientes</a:t>
            </a:r>
            <a:endParaRPr lang="es-MX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Brinda mecanismos para realizar controles automáticos de superposición de parcelas y problemas de límites distritales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Agiliza proceso de ingreso y reingreso de expedientes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Elimina necesidad de presentar planos digitales en CD o DVD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Ahorro del costo de uso de licencias de </a:t>
            </a:r>
            <a:r>
              <a:rPr lang="es-MX" sz="1600" dirty="0" err="1" smtClean="0"/>
              <a:t>ArcGIS</a:t>
            </a:r>
            <a:r>
              <a:rPr lang="es-MX" sz="1600" dirty="0" smtClean="0"/>
              <a:t> para procesos básicos de conversión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Construido con software libre y de código abierto, por lo que no representa costos en licencias de software</a:t>
            </a:r>
            <a:endParaRPr lang="es-MX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25603" y="422251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n w="11430"/>
                <a:latin typeface="Arial" pitchFamily="34" charset="0"/>
                <a:cs typeface="Arial" pitchFamily="34" charset="0"/>
              </a:rPr>
              <a:t>SERVICIO WEB DE COTEJO Y REGISTRO DE PLANO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8 CuadroTexto"/>
          <p:cNvSpPr txBox="1"/>
          <p:nvPr/>
        </p:nvSpPr>
        <p:spPr>
          <a:xfrm>
            <a:off x="0" y="422251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PLATAFORMA TECNOLÓGICA</a:t>
            </a:r>
          </a:p>
        </p:txBody>
      </p:sp>
      <p:pic>
        <p:nvPicPr>
          <p:cNvPr id="10" name="9 Imagen" descr="logo-orac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998" y="2779705"/>
            <a:ext cx="1357322" cy="452441"/>
          </a:xfrm>
          <a:prstGeom prst="rect">
            <a:avLst/>
          </a:prstGeom>
        </p:spPr>
      </p:pic>
      <p:pic>
        <p:nvPicPr>
          <p:cNvPr id="11" name="10 Imagen" descr="geomajas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6130" y="3759835"/>
            <a:ext cx="1785950" cy="511973"/>
          </a:xfrm>
          <a:prstGeom prst="rect">
            <a:avLst/>
          </a:prstGeom>
        </p:spPr>
      </p:pic>
      <p:pic>
        <p:nvPicPr>
          <p:cNvPr id="12" name="11 Imagen" descr="jboss-at-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7436" y="3065457"/>
            <a:ext cx="1428760" cy="753911"/>
          </a:xfrm>
          <a:prstGeom prst="rect">
            <a:avLst/>
          </a:prstGeom>
        </p:spPr>
      </p:pic>
      <p:pic>
        <p:nvPicPr>
          <p:cNvPr id="13" name="12 Imagen" descr="l12866-java-eps-logo-9909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0246" y="1565259"/>
            <a:ext cx="1143008" cy="114300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25469" y="1279507"/>
            <a:ext cx="69294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Base de datos Oracle 11g y Oracle </a:t>
            </a:r>
            <a:r>
              <a:rPr lang="es-MX" sz="1600" dirty="0" err="1" smtClean="0"/>
              <a:t>Spatial</a:t>
            </a:r>
            <a:r>
              <a:rPr lang="es-MX" sz="1600" dirty="0" smtClean="0"/>
              <a:t> </a:t>
            </a:r>
            <a:r>
              <a:rPr lang="es-MX" sz="1600" dirty="0" err="1" smtClean="0"/>
              <a:t>Locator</a:t>
            </a:r>
            <a:endParaRPr lang="es-MX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Framework Java para aplicaciones web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smtClean="0"/>
              <a:t>Spring MVC y Security, </a:t>
            </a:r>
            <a:r>
              <a:rPr lang="es-MX" sz="1600" dirty="0" err="1" smtClean="0"/>
              <a:t>Maven</a:t>
            </a:r>
            <a:endParaRPr lang="es-MX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err="1" smtClean="0"/>
              <a:t>Hibernate</a:t>
            </a:r>
            <a:r>
              <a:rPr lang="es-MX" sz="1600" dirty="0" smtClean="0"/>
              <a:t>, </a:t>
            </a:r>
            <a:r>
              <a:rPr lang="es-MX" sz="1600" dirty="0" err="1" smtClean="0"/>
              <a:t>Liquibase</a:t>
            </a:r>
            <a:endParaRPr lang="es-MX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Framework </a:t>
            </a:r>
            <a:r>
              <a:rPr lang="es-MX" sz="1600" dirty="0" err="1" smtClean="0"/>
              <a:t>Geomajas</a:t>
            </a:r>
            <a:r>
              <a:rPr lang="es-MX" sz="1600" dirty="0" smtClean="0"/>
              <a:t> para visor GIS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err="1" smtClean="0"/>
              <a:t>Hibernate</a:t>
            </a:r>
            <a:r>
              <a:rPr lang="es-MX" sz="1600" dirty="0" smtClean="0"/>
              <a:t> </a:t>
            </a:r>
            <a:r>
              <a:rPr lang="es-MX" sz="1600" dirty="0" err="1" smtClean="0"/>
              <a:t>Spatial</a:t>
            </a:r>
            <a:r>
              <a:rPr lang="es-MX" sz="1600" dirty="0" smtClean="0"/>
              <a:t> Oracle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err="1" smtClean="0"/>
              <a:t>Smart</a:t>
            </a:r>
            <a:r>
              <a:rPr lang="es-MX" sz="1600" dirty="0" smtClean="0"/>
              <a:t> GWT, </a:t>
            </a:r>
            <a:r>
              <a:rPr lang="es-MX" sz="1600" dirty="0" err="1" smtClean="0"/>
              <a:t>Geotools</a:t>
            </a:r>
            <a:endParaRPr lang="es-MX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Herramientas complementarias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err="1" smtClean="0"/>
              <a:t>Gitlab</a:t>
            </a:r>
            <a:r>
              <a:rPr lang="es-MX" sz="1600" dirty="0" smtClean="0"/>
              <a:t>, </a:t>
            </a:r>
            <a:r>
              <a:rPr lang="es-MX" sz="1600" dirty="0" err="1" smtClean="0"/>
              <a:t>Mediawiki</a:t>
            </a:r>
            <a:r>
              <a:rPr lang="es-MX" sz="1600" dirty="0" smtClean="0"/>
              <a:t>, </a:t>
            </a:r>
            <a:r>
              <a:rPr lang="es-MX" sz="1600" dirty="0" err="1" smtClean="0"/>
              <a:t>Redmine</a:t>
            </a:r>
            <a:endParaRPr lang="es-MX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err="1" smtClean="0"/>
              <a:t>Geoserver</a:t>
            </a:r>
            <a:r>
              <a:rPr lang="es-MX" sz="1600" dirty="0" smtClean="0"/>
              <a:t> para publicación WMS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/>
              <a:t>Servidores virtuales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err="1" smtClean="0"/>
              <a:t>Aplicaciones:Jboss</a:t>
            </a:r>
            <a:r>
              <a:rPr lang="es-MX" sz="1600" dirty="0" smtClean="0"/>
              <a:t> 7, Base Datos: Oracle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600" dirty="0" err="1" smtClean="0"/>
              <a:t>Sist</a:t>
            </a:r>
            <a:r>
              <a:rPr lang="es-MX" sz="1600" dirty="0" smtClean="0"/>
              <a:t>. Operativos: Linux </a:t>
            </a:r>
            <a:r>
              <a:rPr lang="es-MX" sz="1600" dirty="0" err="1" smtClean="0"/>
              <a:t>Debian</a:t>
            </a:r>
            <a:r>
              <a:rPr lang="es-MX" sz="1600" dirty="0" smtClean="0"/>
              <a:t> y Windows Server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825734" y="4565655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400" dirty="0" smtClean="0"/>
              <a:t>Acceso a través de Internet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Disponible desde el portal web del SNC</a:t>
            </a:r>
          </a:p>
          <a:p>
            <a:r>
              <a:rPr lang="es-MX" sz="1400" dirty="0" smtClean="0">
                <a:hlinkClick r:id="rId9"/>
              </a:rPr>
              <a:t>http</a:t>
            </a:r>
            <a:r>
              <a:rPr lang="es-MX" sz="1400" dirty="0" smtClean="0">
                <a:hlinkClick r:id="rId9"/>
              </a:rPr>
              <a:t>://www.catastro.gov.py:9090/agrimensor/</a:t>
            </a:r>
            <a:endParaRPr lang="es-MX" sz="1400" dirty="0" smtClean="0"/>
          </a:p>
          <a:p>
            <a:r>
              <a:rPr lang="es-MX" sz="1400" dirty="0" smtClean="0"/>
              <a:t>Usuario </a:t>
            </a:r>
            <a:r>
              <a:rPr lang="es-MX" sz="1400" dirty="0" smtClean="0"/>
              <a:t>para demo</a:t>
            </a:r>
          </a:p>
          <a:p>
            <a:r>
              <a:rPr lang="es-MX" sz="1400" dirty="0" smtClean="0"/>
              <a:t>Usuario: </a:t>
            </a:r>
            <a:r>
              <a:rPr lang="es-MX" sz="1400" dirty="0" err="1" smtClean="0"/>
              <a:t>cparisi</a:t>
            </a:r>
            <a:endParaRPr lang="es-MX" sz="1400" dirty="0" smtClean="0"/>
          </a:p>
          <a:p>
            <a:r>
              <a:rPr lang="es-MX" sz="1400" dirty="0" err="1" smtClean="0"/>
              <a:t>Password</a:t>
            </a:r>
            <a:r>
              <a:rPr lang="es-MX" sz="1400" dirty="0" smtClean="0"/>
              <a:t>: **********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Elegir </a:t>
            </a:r>
            <a:r>
              <a:rPr lang="es-MX" sz="1400" dirty="0" smtClean="0"/>
              <a:t>opción “Solicitud de Cotejo de Planos” para desplegar solicitudes ingresadas por el geógrafo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8 CuadroTexto"/>
          <p:cNvSpPr txBox="1"/>
          <p:nvPr/>
        </p:nvSpPr>
        <p:spPr>
          <a:xfrm>
            <a:off x="-1" y="2136763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MUCHAS GRACIAS POR SU ATENCIÓN</a:t>
            </a:r>
            <a:endParaRPr lang="es-MX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82660" y="2994019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Lic. </a:t>
            </a:r>
            <a:r>
              <a:rPr lang="es-MX" sz="2400" dirty="0" err="1" smtClean="0"/>
              <a:t>Anatalia_Aranda</a:t>
            </a:r>
            <a:endParaRPr lang="es-MX" sz="2400" dirty="0" smtClean="0"/>
          </a:p>
          <a:p>
            <a:pPr algn="ctr"/>
            <a:r>
              <a:rPr lang="es-MX" sz="2400" dirty="0" smtClean="0">
                <a:hlinkClick r:id="rId5"/>
              </a:rPr>
              <a:t>anatalia_aranda@hacienda.gov.py</a:t>
            </a:r>
            <a:endParaRPr lang="es-MX" sz="2400" dirty="0"/>
          </a:p>
          <a:p>
            <a:pPr algn="ctr"/>
            <a:endParaRPr lang="es-MX" sz="2400" dirty="0"/>
          </a:p>
          <a:p>
            <a:pPr algn="ctr"/>
            <a:r>
              <a:rPr lang="es-MX" sz="2400" dirty="0" smtClean="0"/>
              <a:t>Servicio Nacional de Catastro del Paraguay</a:t>
            </a:r>
          </a:p>
          <a:p>
            <a:pPr algn="ctr"/>
            <a:r>
              <a:rPr lang="es-MX" sz="2400" dirty="0" smtClean="0">
                <a:hlinkClick r:id="rId6"/>
              </a:rPr>
              <a:t>www.catastro.gov.py</a:t>
            </a:r>
            <a:endParaRPr lang="es-MX" sz="2400" dirty="0" smtClean="0"/>
          </a:p>
          <a:p>
            <a:pPr algn="ctr"/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50" y="1136631"/>
            <a:ext cx="1732620" cy="262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18" y="3922713"/>
            <a:ext cx="3632176" cy="204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436" y="1625156"/>
            <a:ext cx="991185" cy="74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896908" y="350813"/>
            <a:ext cx="8001056" cy="378777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latin typeface="Arial" pitchFamily="34" charset="0"/>
                <a:cs typeface="Arial" pitchFamily="34" charset="0"/>
              </a:rPr>
              <a:t>EXPERIENCIA EN EL COTEJO Y REGISTRO DE PLANO</a:t>
            </a:r>
            <a:r>
              <a:rPr lang="es-ES" dirty="0" smtClean="0">
                <a:ln w="11430"/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n w="11430"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1514" y="3234696"/>
            <a:ext cx="5422323" cy="30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3968742" y="1065193"/>
          <a:ext cx="538163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079"/>
                <a:gridCol w="1235679"/>
                <a:gridCol w="1793879"/>
              </a:tblGrid>
              <a:tr h="407424">
                <a:tc>
                  <a:txBody>
                    <a:bodyPr/>
                    <a:lstStyle/>
                    <a:p>
                      <a:r>
                        <a:rPr lang="es-ES" dirty="0" smtClean="0"/>
                        <a:t>Periodo</a:t>
                      </a:r>
                      <a:r>
                        <a:rPr lang="es-ES" baseline="0" dirty="0" smtClean="0"/>
                        <a:t> 01 a 07 del 2014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Numero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Porcentaje (%)</a:t>
                      </a:r>
                      <a:endParaRPr lang="es-ES" dirty="0"/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r>
                        <a:rPr lang="es-ES" dirty="0" smtClean="0"/>
                        <a:t>Planos</a:t>
                      </a:r>
                      <a:r>
                        <a:rPr lang="es-ES" baseline="0" dirty="0" smtClean="0"/>
                        <a:t> Presentados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659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100</a:t>
                      </a:r>
                      <a:endParaRPr lang="es-ES" dirty="0"/>
                    </a:p>
                  </a:txBody>
                  <a:tcPr/>
                </a:tc>
              </a:tr>
              <a:tr h="232813">
                <a:tc>
                  <a:txBody>
                    <a:bodyPr/>
                    <a:lstStyle/>
                    <a:p>
                      <a:r>
                        <a:rPr lang="es-ES" dirty="0" smtClean="0"/>
                        <a:t>Planos Observados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355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54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54230" y="302738"/>
            <a:ext cx="6000792" cy="642202"/>
          </a:xfrm>
        </p:spPr>
        <p:txBody>
          <a:bodyPr>
            <a:normAutofit/>
          </a:bodyPr>
          <a:lstStyle/>
          <a:p>
            <a:pPr algn="ctr"/>
            <a:r>
              <a:rPr lang="es-ES" b="1" kern="1200" dirty="0">
                <a:ln w="11430"/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NORMATIVA DE PRESENTACION DE PLANO</a:t>
            </a:r>
            <a:br>
              <a:rPr lang="es-ES" b="1" kern="1200" dirty="0">
                <a:ln w="11430"/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s-ES" b="1" kern="1200" dirty="0">
                <a:ln w="11430"/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Resolución 605/14 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6275" y="1102434"/>
            <a:ext cx="8190565" cy="6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807" y="1889906"/>
            <a:ext cx="7710075" cy="401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18" y="350813"/>
            <a:ext cx="9071640" cy="426849"/>
          </a:xfrm>
        </p:spPr>
        <p:txBody>
          <a:bodyPr/>
          <a:lstStyle/>
          <a:p>
            <a:pPr algn="ctr"/>
            <a:r>
              <a:rPr lang="es-ES" b="1" kern="1200" dirty="0">
                <a:ln w="11430"/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MODULO AUTOMATICO DE INCORPORACION DE PLANOS  LOTEAMIENTO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42" y="1350945"/>
            <a:ext cx="5115388" cy="257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42" y="4137027"/>
            <a:ext cx="5286412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254230" y="1136631"/>
            <a:ext cx="170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DATOS </a:t>
            </a:r>
            <a:r>
              <a:rPr lang="es-ES" dirty="0" smtClean="0"/>
              <a:t>CAD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82924" y="4208465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CONVERSION DE CAD A GIS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54692" y="4137027"/>
            <a:ext cx="385765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 el año 2015, se desarrolla y se implementa el Módulo de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Loteamiento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La función del módulo es capturar los datos parcelarios, que previamente verificado la veracidad de las informaciones graficas presentadas en los expedientes, son impactados directamente a la base de datos, donde el sistema de forma automática reconoce todas las informaciones de cada parcela, en cuanto a dimensión de los linderos, superficies, tipos de calles colindantes y le asigna automáticamente cuentas corrientes.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568" y="2136763"/>
            <a:ext cx="2000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39916" y="279375"/>
            <a:ext cx="531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n w="11430"/>
                <a:latin typeface="Arial" pitchFamily="34" charset="0"/>
                <a:cs typeface="Arial" pitchFamily="34" charset="0"/>
              </a:rPr>
              <a:t>IMPLEMETACION MODULO DE LOTEAMIENTO</a:t>
            </a: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222" y="922317"/>
            <a:ext cx="3357586" cy="3214710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436" y="779441"/>
            <a:ext cx="3714776" cy="3143272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06" y="4279903"/>
            <a:ext cx="4657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8 CuadroTexto"/>
          <p:cNvSpPr txBox="1"/>
          <p:nvPr/>
        </p:nvSpPr>
        <p:spPr>
          <a:xfrm>
            <a:off x="1825603" y="422251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n w="11430"/>
                <a:latin typeface="Arial" pitchFamily="34" charset="0"/>
                <a:cs typeface="Arial" pitchFamily="34" charset="0"/>
              </a:rPr>
              <a:t>SERVICIO WEB DE COTEJO Y REGISTRO DE PLANO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7238" y="993755"/>
            <a:ext cx="5969006" cy="41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742" y="3351209"/>
            <a:ext cx="4472593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0" y="2279639"/>
            <a:ext cx="318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MX" dirty="0" smtClean="0"/>
              <a:t>        Gestionar </a:t>
            </a:r>
            <a:r>
              <a:rPr lang="es-MX" dirty="0" smtClean="0"/>
              <a:t>solicitudes de cotejo de </a:t>
            </a:r>
            <a:r>
              <a:rPr lang="es-MX" dirty="0" smtClean="0"/>
              <a:t>planos en </a:t>
            </a:r>
            <a:r>
              <a:rPr lang="es-MX" dirty="0" smtClean="0"/>
              <a:t>línea, antes de ingresar los </a:t>
            </a:r>
            <a:r>
              <a:rPr lang="es-MX" dirty="0" smtClean="0"/>
              <a:t> expedientes</a:t>
            </a:r>
            <a:r>
              <a:rPr lang="es-MX" dirty="0" smtClean="0"/>
              <a:t>.</a:t>
            </a:r>
          </a:p>
        </p:txBody>
      </p:sp>
      <p:sp>
        <p:nvSpPr>
          <p:cNvPr id="14" name="13 Elipse"/>
          <p:cNvSpPr/>
          <p:nvPr/>
        </p:nvSpPr>
        <p:spPr>
          <a:xfrm>
            <a:off x="1325536" y="1493821"/>
            <a:ext cx="642942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5" name="14 Elipse"/>
          <p:cNvSpPr/>
          <p:nvPr/>
        </p:nvSpPr>
        <p:spPr>
          <a:xfrm>
            <a:off x="182528" y="4922845"/>
            <a:ext cx="642942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25470" y="5065721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Seleccionar plano digital (Archivos en formato </a:t>
            </a:r>
            <a:r>
              <a:rPr lang="es-MX" dirty="0" err="1" smtClean="0"/>
              <a:t>shape</a:t>
            </a:r>
            <a:r>
              <a:rPr lang="es-MX" dirty="0" smtClean="0"/>
              <a:t>)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12 CuadroTexto"/>
          <p:cNvSpPr txBox="1"/>
          <p:nvPr/>
        </p:nvSpPr>
        <p:spPr>
          <a:xfrm>
            <a:off x="396842" y="4994283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Verificar problemas con límites </a:t>
            </a:r>
            <a:r>
              <a:rPr lang="es-MX" sz="2000" dirty="0" smtClean="0"/>
              <a:t>distritales</a:t>
            </a:r>
            <a:endParaRPr lang="es-MX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6272" y="993755"/>
            <a:ext cx="6264353" cy="29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Elipse"/>
          <p:cNvSpPr/>
          <p:nvPr/>
        </p:nvSpPr>
        <p:spPr>
          <a:xfrm>
            <a:off x="1325536" y="1065193"/>
            <a:ext cx="714380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s-MX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682726" y="4279903"/>
            <a:ext cx="642942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6412" y="4351341"/>
            <a:ext cx="6994213" cy="18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1825603" y="422251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n w="11430"/>
                <a:latin typeface="Arial" pitchFamily="34" charset="0"/>
                <a:cs typeface="Arial" pitchFamily="34" charset="0"/>
              </a:rPr>
              <a:t>SERVICIO WEB DE COTEJO Y REGISTRO DE PLANO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96843" y="1708135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MX" dirty="0" smtClean="0"/>
              <a:t>Permite realizar controles geográficos en forma automatizada como superposición de parcelas y problemas de límites distritales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10 Imagen" descr="20150709-mapa-catast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990" y="850879"/>
            <a:ext cx="5643601" cy="3828319"/>
          </a:xfrm>
          <a:prstGeom prst="rect">
            <a:avLst/>
          </a:prstGeom>
        </p:spPr>
      </p:pic>
      <p:sp>
        <p:nvSpPr>
          <p:cNvPr id="12" name="11 Elipse"/>
          <p:cNvSpPr/>
          <p:nvPr/>
        </p:nvSpPr>
        <p:spPr>
          <a:xfrm>
            <a:off x="325404" y="1350945"/>
            <a:ext cx="642942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68345" y="1279507"/>
            <a:ext cx="257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Visualizar parcelas ingresadas en el visor GIS de catastro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11156" y="2565391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Verificar superposiciones y problemas distritales en forma gráfica</a:t>
            </a:r>
          </a:p>
          <a:p>
            <a:r>
              <a:rPr lang="es-MX" dirty="0" smtClean="0"/>
              <a:t>Activar/desactivar otras capas geográficas para ampliar los controles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25603" y="422251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n w="11430"/>
                <a:latin typeface="Arial" pitchFamily="34" charset="0"/>
                <a:cs typeface="Arial" pitchFamily="34" charset="0"/>
              </a:rPr>
              <a:t>SERVICIO WEB DE COTEJO Y REGISTRO DE PLANO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3056" y="4994283"/>
            <a:ext cx="328614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Elipse"/>
          <p:cNvSpPr/>
          <p:nvPr/>
        </p:nvSpPr>
        <p:spPr>
          <a:xfrm>
            <a:off x="468280" y="5208597"/>
            <a:ext cx="642942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182660" y="5137159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Generar comprobante de solicitud para ingresar expediente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78 Imagen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79 Imagen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81 Imagen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4035" y="1065193"/>
            <a:ext cx="6966590" cy="27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682595" y="1279507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Verificar lista de expedientes presentados por el geógrafo</a:t>
            </a:r>
          </a:p>
        </p:txBody>
      </p:sp>
      <p:sp>
        <p:nvSpPr>
          <p:cNvPr id="13" name="12 Elipse"/>
          <p:cNvSpPr/>
          <p:nvPr/>
        </p:nvSpPr>
        <p:spPr>
          <a:xfrm>
            <a:off x="0" y="1279507"/>
            <a:ext cx="642942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54032" y="3994152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Visualizar parcelas ingresadas por cada expediente en el visor GIS de catastro</a:t>
            </a:r>
          </a:p>
        </p:txBody>
      </p:sp>
      <p:sp>
        <p:nvSpPr>
          <p:cNvPr id="15" name="14 Elipse"/>
          <p:cNvSpPr/>
          <p:nvPr/>
        </p:nvSpPr>
        <p:spPr>
          <a:xfrm>
            <a:off x="0" y="3994151"/>
            <a:ext cx="642942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</a:p>
        </p:txBody>
      </p:sp>
      <p:pic>
        <p:nvPicPr>
          <p:cNvPr id="17" name="16 Imagen" descr="visor-parcela-urban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486" y="3922713"/>
            <a:ext cx="6469073" cy="2597529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825603" y="422251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n w="11430"/>
                <a:latin typeface="Arial" pitchFamily="34" charset="0"/>
                <a:cs typeface="Arial" pitchFamily="34" charset="0"/>
              </a:rPr>
              <a:t>SERVICIO WEB DE COTEJO Y REGISTRO DE PLANO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535</Words>
  <Application>LibreOffice/4.4.0.3$Windows_x86 LibreOffice_project/de093506bcdc5fafd9023ee680b8c60e3e0645d7</Application>
  <PresentationFormat>Personalizado</PresentationFormat>
  <Paragraphs>85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Diapositiva 1</vt:lpstr>
      <vt:lpstr>Diapositiva 2</vt:lpstr>
      <vt:lpstr>NORMATIVA DE PRESENTACION DE PLANO Resolución 605/14 </vt:lpstr>
      <vt:lpstr>MODULO AUTOMATICO DE INCORPORACION DE PLANOS  LOTEAMIENTO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aacuna</dc:creator>
  <cp:lastModifiedBy>Anatalia Aranda</cp:lastModifiedBy>
  <cp:revision>75</cp:revision>
  <dcterms:created xsi:type="dcterms:W3CDTF">2015-08-12T18:34:34Z</dcterms:created>
  <dcterms:modified xsi:type="dcterms:W3CDTF">2015-08-21T20:42:11Z</dcterms:modified>
  <dc:language>pt-BR</dc:language>
</cp:coreProperties>
</file>