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83.png" ContentType="image/png"/>
  <Override PartName="/ppt/media/image82.png" ContentType="image/png"/>
  <Override PartName="/ppt/media/image81.png" ContentType="image/png"/>
  <Override PartName="/ppt/media/image80.png" ContentType="image/png"/>
  <Override PartName="/ppt/media/image78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wmf" ContentType="image/x-wmf"/>
  <Override PartName="/ppt/media/image73.png" ContentType="image/png"/>
  <Override PartName="/ppt/media/image72.png" ContentType="image/png"/>
  <Override PartName="/ppt/media/image70.png" ContentType="image/png"/>
  <Override PartName="/ppt/media/image68.png" ContentType="image/png"/>
  <Override PartName="/ppt/media/image67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71.png" ContentType="image/png"/>
  <Override PartName="/ppt/media/image60.wmf" ContentType="image/x-wmf"/>
  <Override PartName="/ppt/media/image66.png" ContentType="image/png"/>
  <Override PartName="/ppt/media/image55.wmf" ContentType="image/x-wmf"/>
  <Override PartName="/ppt/media/image56.png" ContentType="image/png"/>
  <Override PartName="/ppt/media/image6.png" ContentType="image/png"/>
  <Override PartName="/ppt/media/image45.wmf" ContentType="image/x-wmf"/>
  <Override PartName="/ppt/media/image39.wmf" ContentType="image/x-wmf"/>
  <Override PartName="/ppt/media/image38.png" ContentType="image/png"/>
  <Override PartName="/ppt/media/image37.png" ContentType="image/png"/>
  <Override PartName="/ppt/media/image36.png" ContentType="image/png"/>
  <Override PartName="/ppt/media/image24.wmf" ContentType="image/x-wmf"/>
  <Override PartName="/ppt/media/image35.png" ContentType="image/png"/>
  <Override PartName="/ppt/media/image34.wmf" ContentType="image/x-wmf"/>
  <Override PartName="/ppt/media/image33.png" ContentType="image/png"/>
  <Override PartName="/ppt/media/image32.png" ContentType="image/png"/>
  <Override PartName="/ppt/media/image79.wmf" ContentType="image/x-wmf"/>
  <Override PartName="/ppt/media/image31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69.wmf" ContentType="image/x-wmf"/>
  <Override PartName="/ppt/media/image21.png" ContentType="image/png"/>
  <Override PartName="/ppt/media/image5.png" ContentType="image/png"/>
  <Override PartName="/ppt/media/image44.wmf" ContentType="image/x-wmf"/>
  <Override PartName="/ppt/media/image19.wmf" ContentType="image/x-wmf"/>
  <Override PartName="/ppt/media/image20.png" ContentType="image/png"/>
  <Override PartName="/ppt/media/image43.png" ContentType="image/png"/>
  <Override PartName="/ppt/media/image18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49.png" ContentType="image/png"/>
  <Override PartName="/ppt/media/image29.wmf" ContentType="image/x-wmf"/>
  <Override PartName="/ppt/media/image11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58.png" ContentType="image/png"/>
  <Override PartName="/ppt/media/image8.png" ContentType="image/png"/>
  <Override PartName="/ppt/media/image57.png" ContentType="image/png"/>
  <Override PartName="/ppt/media/image7.png" ContentType="image/png"/>
  <Override PartName="/ppt/media/image3.png" ContentType="image/png"/>
  <Override PartName="/ppt/media/image53.png" ContentType="image/png"/>
  <Override PartName="/ppt/media/image28.png" ContentType="image/png"/>
  <Override PartName="/ppt/media/image2.png" ContentType="image/png"/>
  <Override PartName="/ppt/media/image52.png" ContentType="image/png"/>
  <Override PartName="/ppt/media/image27.png" ContentType="image/png"/>
  <Override PartName="/ppt/media/image48.png" ContentType="image/png"/>
  <Override PartName="/ppt/media/image54.png" ContentType="image/png"/>
  <Override PartName="/ppt/media/image4.png" ContentType="image/png"/>
  <Override PartName="/ppt/media/image42.png" ContentType="image/png"/>
  <Override PartName="/ppt/media/image17.png" ContentType="image/png"/>
  <Override PartName="/ppt/media/image1.png" ContentType="image/png"/>
  <Override PartName="/ppt/media/image51.png" ContentType="image/png"/>
  <Override PartName="/ppt/media/image26.png" ContentType="image/png"/>
  <Override PartName="/ppt/media/image47.png" ContentType="image/png"/>
  <Override PartName="/ppt/media/image41.png" ContentType="image/png"/>
  <Override PartName="/ppt/media/image16.png" ContentType="image/png"/>
  <Override PartName="/ppt/media/image25.png" ContentType="image/png"/>
  <Override PartName="/ppt/media/image46.png" ContentType="image/png"/>
  <Override PartName="/ppt/media/image40.png" ContentType="image/png"/>
  <Override PartName="/ppt/media/image15.png" ContentType="image/png"/>
  <Override PartName="/ppt/media/image61.png" ContentType="image/png"/>
  <Override PartName="/ppt/media/image50.wmf" ContentType="image/x-wmf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28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CO" sz="20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CO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CO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CO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CO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CO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280" cy="126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CO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CO" sz="28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7.º Nível da estrutura de tópicos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CO" sz="28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CO" sz="2800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lang="es-CO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s-CO" sz="2800">
                <a:latin typeface="Arial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CO" sz="2000">
                <a:latin typeface="Arial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CO">
                <a:latin typeface="Arial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CO">
                <a:latin typeface="Arial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CO" sz="2000">
                <a:latin typeface="Arial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CO" sz="2000">
                <a:latin typeface="Arial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CO" sz="2000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wmf"/><Relationship Id="rId6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wmf"/><Relationship Id="rId6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wmf"/><Relationship Id="rId6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wmf"/><Relationship Id="rId6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wmf"/><Relationship Id="rId6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wmf"/><Relationship Id="rId6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wmf"/><Relationship Id="rId6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wmf"/><Relationship Id="rId6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wmf"/><Relationship Id="rId6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wmf"/><Relationship Id="rId6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wmf"/><Relationship Id="rId6" Type="http://schemas.openxmlformats.org/officeDocument/2006/relationships/image" Target="../media/image45.wmf"/><Relationship Id="rId7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wmf"/><Relationship Id="rId6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6696000"/>
            <a:ext cx="10079640" cy="863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1" name="Imagen 78" descr=""/>
          <p:cNvPicPr/>
          <p:nvPr/>
        </p:nvPicPr>
        <p:blipFill>
          <a:blip r:embed="rId1"/>
          <a:srcRect l="0" t="5017" r="0" b="20151"/>
          <a:stretch/>
        </p:blipFill>
        <p:spPr>
          <a:xfrm>
            <a:off x="4039560" y="669600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112" name="Imagen 79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568000" y="6767280"/>
            <a:ext cx="1437480" cy="73440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288000" y="727200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pic>
        <p:nvPicPr>
          <p:cNvPr id="114" name="Imagen 81" descr=""/>
          <p:cNvPicPr/>
          <p:nvPr/>
        </p:nvPicPr>
        <p:blipFill>
          <a:blip r:embed="rId3"/>
          <a:stretch/>
        </p:blipFill>
        <p:spPr>
          <a:xfrm>
            <a:off x="576000" y="676800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115" name="CustomShape 3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4"/>
          <p:cNvSpPr/>
          <p:nvPr/>
        </p:nvSpPr>
        <p:spPr>
          <a:xfrm>
            <a:off x="714240" y="1448280"/>
            <a:ext cx="9143640" cy="162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multipropósito, sistema de administración de tierras, desarrollo y postconflicto (Colombia)</a:t>
            </a:r>
            <a:endParaRPr/>
          </a:p>
        </p:txBody>
      </p:sp>
      <p:pic>
        <p:nvPicPr>
          <p:cNvPr id="117" name="Imagen 9" descr=""/>
          <p:cNvPicPr/>
          <p:nvPr/>
        </p:nvPicPr>
        <p:blipFill>
          <a:blip r:embed="rId4"/>
          <a:stretch/>
        </p:blipFill>
        <p:spPr>
          <a:xfrm>
            <a:off x="3301200" y="510120"/>
            <a:ext cx="3240720" cy="700560"/>
          </a:xfrm>
          <a:prstGeom prst="rect">
            <a:avLst/>
          </a:prstGeom>
          <a:ln>
            <a:noFill/>
          </a:ln>
        </p:spPr>
      </p:pic>
      <p:sp>
        <p:nvSpPr>
          <p:cNvPr id="118" name="TextShape 5"/>
          <p:cNvSpPr txBox="1"/>
          <p:nvPr/>
        </p:nvSpPr>
        <p:spPr>
          <a:xfrm>
            <a:off x="709200" y="2706840"/>
            <a:ext cx="9143640" cy="3136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20000"/>
              </a:lnSpc>
            </a:pPr>
            <a:r>
              <a:rPr b="1" lang="pt-BR" sz="3400" strike="noStrike">
                <a:solidFill>
                  <a:srgbClr val="000000"/>
                </a:solidFill>
                <a:latin typeface="Arial"/>
                <a:ea typeface="DejaVu Sans"/>
              </a:rPr>
              <a:t>Asamblea del Comité Permanente Sobre Catastro en Iberoamérica y VIII Simposio Internacional de Catastro</a:t>
            </a:r>
            <a:endParaRPr/>
          </a:p>
          <a:p>
            <a:pPr algn="ctr">
              <a:lnSpc>
                <a:spcPct val="120000"/>
              </a:lnSpc>
            </a:pPr>
            <a:endParaRPr/>
          </a:p>
          <a:p>
            <a:pPr algn="ctr">
              <a:lnSpc>
                <a:spcPct val="120000"/>
              </a:lnSpc>
            </a:pPr>
            <a:r>
              <a:rPr lang="pt-BR" sz="2600" strike="noStrike">
                <a:solidFill>
                  <a:srgbClr val="000000"/>
                </a:solidFill>
                <a:latin typeface="Arial"/>
                <a:ea typeface="DejaVu Sans"/>
              </a:rPr>
              <a:t>Brasilia, 24 a 27 de Agosto de 2015</a:t>
            </a:r>
            <a:endParaRPr/>
          </a:p>
        </p:txBody>
      </p:sp>
      <p:sp>
        <p:nvSpPr>
          <p:cNvPr id="119" name="CustomShape 6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7"/>
          <p:cNvSpPr/>
          <p:nvPr/>
        </p:nvSpPr>
        <p:spPr>
          <a:xfrm>
            <a:off x="3686040" y="6249240"/>
            <a:ext cx="616680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900" strike="noStrike">
                <a:solidFill>
                  <a:srgbClr val="000000"/>
                </a:solidFill>
                <a:latin typeface="Arial"/>
                <a:ea typeface="DejaVu Sans"/>
              </a:rPr>
              <a:t>Preparó: Andrea Melissa Olaya, Subdirectora Nacional de Catastro IGAC e Iván Eduardo Matiz, Asesor Externo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95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196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197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198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200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4"/>
          <p:cNvSpPr/>
          <p:nvPr/>
        </p:nvSpPr>
        <p:spPr>
          <a:xfrm>
            <a:off x="85680" y="957600"/>
            <a:ext cx="10515240" cy="11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pt-BR" sz="2600" strike="noStrike">
                <a:solidFill>
                  <a:srgbClr val="000000"/>
                </a:solidFill>
                <a:latin typeface="Arial"/>
                <a:ea typeface="DejaVu Sans"/>
              </a:rPr>
              <a:t>Descendiendo al caso Colombiano, enfoque fiscal del catastro (1821 a 2014)  </a:t>
            </a:r>
            <a:endParaRPr/>
          </a:p>
        </p:txBody>
      </p:sp>
      <p:pic>
        <p:nvPicPr>
          <p:cNvPr id="202" name="Imagen 9" descr=""/>
          <p:cNvPicPr/>
          <p:nvPr/>
        </p:nvPicPr>
        <p:blipFill>
          <a:blip r:embed="rId5"/>
          <a:stretch/>
        </p:blipFill>
        <p:spPr>
          <a:xfrm>
            <a:off x="328680" y="2066760"/>
            <a:ext cx="9600480" cy="40953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04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205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206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207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209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4"/>
          <p:cNvSpPr/>
          <p:nvPr/>
        </p:nvSpPr>
        <p:spPr>
          <a:xfrm>
            <a:off x="199440" y="1064520"/>
            <a:ext cx="9631080" cy="7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pt-BR" sz="2300" strike="noStrike">
                <a:solidFill>
                  <a:srgbClr val="000000"/>
                </a:solidFill>
                <a:latin typeface="Arial"/>
                <a:ea typeface="DejaVu Sans"/>
              </a:rPr>
              <a:t>Catastro como instrumento para las políticas públicas, Plan Nacional de Desarrollo 2014-2018   </a:t>
            </a:r>
            <a:endParaRPr/>
          </a:p>
        </p:txBody>
      </p:sp>
      <p:pic>
        <p:nvPicPr>
          <p:cNvPr id="211" name="Imagen 9" descr=""/>
          <p:cNvPicPr/>
          <p:nvPr/>
        </p:nvPicPr>
        <p:blipFill>
          <a:blip r:embed="rId5"/>
          <a:stretch/>
        </p:blipFill>
        <p:spPr>
          <a:xfrm>
            <a:off x="211680" y="2137320"/>
            <a:ext cx="9619200" cy="413352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214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215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216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218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4"/>
          <p:cNvSpPr/>
          <p:nvPr/>
        </p:nvSpPr>
        <p:spPr>
          <a:xfrm>
            <a:off x="176760" y="1184040"/>
            <a:ext cx="9654120" cy="97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 y sistema de administración de tierras, la nueva apuesta colombiana (Plan Nacional de Desarrollo 2014-2018, Ley 1753 de 2015) </a:t>
            </a: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
</a:t>
            </a:r>
            <a:r>
              <a:rPr b="1"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/>
          </a:p>
        </p:txBody>
      </p:sp>
      <p:sp>
        <p:nvSpPr>
          <p:cNvPr id="220" name="CustomShape 5"/>
          <p:cNvSpPr/>
          <p:nvPr/>
        </p:nvSpPr>
        <p:spPr>
          <a:xfrm>
            <a:off x="304920" y="2162160"/>
            <a:ext cx="9525960" cy="410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6320" rIns="76320" tIns="76320" bIns="76320" anchor="ctr"/>
          <a:p>
            <a:pPr>
              <a:lnSpc>
                <a:spcPct val="90000"/>
              </a:lnSpc>
            </a:pPr>
            <a:r>
              <a:rPr b="1"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1" lang="pt-BR" sz="1600" strike="noStrike">
                <a:solidFill>
                  <a:srgbClr val="000000"/>
                </a:solidFill>
                <a:latin typeface="Arial"/>
                <a:ea typeface="DejaVu Sans"/>
              </a:rPr>
              <a:t>Artículo 104. Catastro multipropósito</a:t>
            </a:r>
            <a:r>
              <a:rPr lang="pt-BR" sz="1600" strike="noStrike">
                <a:solidFill>
                  <a:srgbClr val="000000"/>
                </a:solidFill>
                <a:latin typeface="Arial"/>
                <a:ea typeface="DejaVu Sans"/>
              </a:rPr>
              <a:t>. Se promoverá la implementación del </a:t>
            </a:r>
            <a:r>
              <a:rPr b="1" lang="pt-BR" sz="1600" strike="noStrike" u="sng">
                <a:solidFill>
                  <a:srgbClr val="000000"/>
                </a:solidFill>
                <a:latin typeface="Arial"/>
                <a:ea typeface="DejaVu Sans"/>
              </a:rPr>
              <a:t>catastro nacional con enfoque multipropósito</a:t>
            </a:r>
            <a:r>
              <a:rPr lang="pt-BR" sz="1600" strike="noStrike">
                <a:solidFill>
                  <a:srgbClr val="000000"/>
                </a:solidFill>
                <a:latin typeface="Arial"/>
                <a:ea typeface="DejaVu Sans"/>
              </a:rPr>
              <a:t>, entendido como aquél que dispone de información predial para contribuir a la </a:t>
            </a:r>
            <a:r>
              <a:rPr b="1" lang="pt-BR" sz="1600" strike="noStrike" u="sng">
                <a:solidFill>
                  <a:srgbClr val="000000"/>
                </a:solidFill>
                <a:latin typeface="Arial"/>
                <a:ea typeface="DejaVu Sans"/>
              </a:rPr>
              <a:t>seguridad jurídica del derecho de propiedad inmueble</a:t>
            </a:r>
            <a:r>
              <a:rPr lang="pt-BR" sz="1600" strike="noStrike">
                <a:solidFill>
                  <a:srgbClr val="000000"/>
                </a:solidFill>
                <a:latin typeface="Arial"/>
                <a:ea typeface="DejaVu Sans"/>
              </a:rPr>
              <a:t>, al </a:t>
            </a:r>
            <a:r>
              <a:rPr b="1" lang="pt-BR" sz="1600" strike="noStrike" u="sng">
                <a:solidFill>
                  <a:srgbClr val="000000"/>
                </a:solidFill>
                <a:latin typeface="Arial"/>
                <a:ea typeface="DejaVu Sans"/>
              </a:rPr>
              <a:t>fortalecimiento de los fiscos locales</a:t>
            </a:r>
            <a:r>
              <a:rPr lang="pt-BR" sz="1600" strike="noStrike">
                <a:solidFill>
                  <a:srgbClr val="000000"/>
                </a:solidFill>
                <a:latin typeface="Arial"/>
                <a:ea typeface="DejaVu Sans"/>
              </a:rPr>
              <a:t>, al </a:t>
            </a:r>
            <a:r>
              <a:rPr b="1" lang="pt-BR" sz="1600" strike="noStrike" u="sng">
                <a:solidFill>
                  <a:srgbClr val="000000"/>
                </a:solidFill>
                <a:latin typeface="Arial"/>
                <a:ea typeface="DejaVu Sans"/>
              </a:rPr>
              <a:t>ordenamiento territorial y la planeación social y económica</a:t>
            </a:r>
            <a:r>
              <a:rPr lang="pt-BR" sz="1600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pt-BR" sz="1600" strike="noStrike">
                <a:solidFill>
                  <a:srgbClr val="000000"/>
                </a:solidFill>
                <a:latin typeface="Arial"/>
                <a:ea typeface="DejaVu Sans"/>
              </a:rPr>
              <a:t>El Gobierno Nacional, a través del Instituto Geográfico Agustín Codazzi (IGAC) con el apoyo de los catastros descentralizados, podrá realizar las actividades necesarias para la formación y actualización catastral de manera gradual e integral, con fines adicionales a los fiscales señalados en la Ley 14 de 1983, logrando </a:t>
            </a:r>
            <a:r>
              <a:rPr b="1" lang="pt-BR" sz="1600" strike="noStrike" u="sng">
                <a:solidFill>
                  <a:srgbClr val="000000"/>
                </a:solidFill>
                <a:latin typeface="Arial"/>
                <a:ea typeface="DejaVu Sans"/>
              </a:rPr>
              <a:t>plena coherencia entre el catastro y el registro</a:t>
            </a:r>
            <a:r>
              <a:rPr lang="pt-BR" sz="1600" strike="noStrike">
                <a:solidFill>
                  <a:srgbClr val="000000"/>
                </a:solidFill>
                <a:latin typeface="Arial"/>
                <a:ea typeface="DejaVu Sans"/>
              </a:rPr>
              <a:t>, mediante levantamiento por barrido predial masivo, en los municipios o zonas (…)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pt-BR" sz="1600" strike="noStrike">
                <a:solidFill>
                  <a:srgbClr val="000000"/>
                </a:solidFill>
                <a:latin typeface="Arial"/>
                <a:ea typeface="DejaVu Sans"/>
              </a:rPr>
              <a:t>PAR.- El Gobierno Nacional reglamentará la </a:t>
            </a:r>
            <a:r>
              <a:rPr b="1" lang="pt-BR" sz="1600" strike="noStrike" u="sng">
                <a:solidFill>
                  <a:srgbClr val="000000"/>
                </a:solidFill>
                <a:latin typeface="Arial"/>
                <a:ea typeface="DejaVu Sans"/>
              </a:rPr>
              <a:t>implementación de un sistema nacional de gestión de tierras (SNGT), cuya base la constituirá la información del catastro multipropósito, del registro público de la propiedad y del ordenamiento territorial</a:t>
            </a:r>
            <a:r>
              <a:rPr lang="pt-BR" sz="1600" strike="noStrike">
                <a:solidFill>
                  <a:srgbClr val="000000"/>
                </a:solidFill>
                <a:latin typeface="Arial"/>
                <a:ea typeface="DejaVu Sans"/>
              </a:rPr>
              <a:t>.”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22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223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224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225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226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4"/>
          <p:cNvSpPr/>
          <p:nvPr/>
        </p:nvSpPr>
        <p:spPr>
          <a:xfrm>
            <a:off x="360720" y="1081800"/>
            <a:ext cx="9470160" cy="62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Catastro y construcción de paz, algo de historia sobre  el conflicto y la tierra</a:t>
            </a:r>
            <a:r>
              <a:rPr b="1" lang="pt-BR" sz="2800" strike="noStrike">
                <a:solidFill>
                  <a:srgbClr val="000000"/>
                </a:solidFill>
                <a:latin typeface="Arial"/>
                <a:ea typeface="DejaVu Sans"/>
              </a:rPr>
              <a:t>
</a:t>
            </a:r>
            <a:endParaRPr/>
          </a:p>
        </p:txBody>
      </p:sp>
      <p:pic>
        <p:nvPicPr>
          <p:cNvPr id="229" name="Imagen 9" descr=""/>
          <p:cNvPicPr/>
          <p:nvPr/>
        </p:nvPicPr>
        <p:blipFill>
          <a:blip r:embed="rId5"/>
          <a:stretch/>
        </p:blipFill>
        <p:spPr>
          <a:xfrm>
            <a:off x="306000" y="1811880"/>
            <a:ext cx="9623160" cy="44589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31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232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233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234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235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236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4"/>
          <p:cNvSpPr/>
          <p:nvPr/>
        </p:nvSpPr>
        <p:spPr>
          <a:xfrm>
            <a:off x="375480" y="1064520"/>
            <a:ext cx="9455400" cy="67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 como instrumento para el desarrollo y postconflicto  </a:t>
            </a:r>
            <a:endParaRPr/>
          </a:p>
        </p:txBody>
      </p:sp>
      <p:pic>
        <p:nvPicPr>
          <p:cNvPr id="238" name="Imagen 9" descr=""/>
          <p:cNvPicPr/>
          <p:nvPr/>
        </p:nvPicPr>
        <p:blipFill>
          <a:blip r:embed="rId5"/>
          <a:stretch/>
        </p:blipFill>
        <p:spPr>
          <a:xfrm>
            <a:off x="285120" y="1812240"/>
            <a:ext cx="9545760" cy="44586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40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241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242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243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244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245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4"/>
          <p:cNvSpPr/>
          <p:nvPr/>
        </p:nvSpPr>
        <p:spPr>
          <a:xfrm>
            <a:off x="211680" y="1064520"/>
            <a:ext cx="9619200" cy="10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 como instrumento para el desarrollo y postconflicto   </a:t>
            </a:r>
            <a:endParaRPr/>
          </a:p>
        </p:txBody>
      </p:sp>
      <p:pic>
        <p:nvPicPr>
          <p:cNvPr id="247" name="Imagen 9" descr=""/>
          <p:cNvPicPr/>
          <p:nvPr/>
        </p:nvPicPr>
        <p:blipFill>
          <a:blip r:embed="rId5"/>
          <a:stretch/>
        </p:blipFill>
        <p:spPr>
          <a:xfrm>
            <a:off x="415800" y="1877760"/>
            <a:ext cx="9513360" cy="40622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Imagen 2" descr=""/>
          <p:cNvPicPr/>
          <p:nvPr/>
        </p:nvPicPr>
        <p:blipFill>
          <a:blip r:embed="rId1"/>
          <a:stretch/>
        </p:blipFill>
        <p:spPr>
          <a:xfrm>
            <a:off x="3419640" y="1852920"/>
            <a:ext cx="3362040" cy="823320"/>
          </a:xfrm>
          <a:prstGeom prst="rect">
            <a:avLst/>
          </a:prstGeom>
          <a:ln>
            <a:noFill/>
          </a:ln>
        </p:spPr>
      </p:pic>
      <p:pic>
        <p:nvPicPr>
          <p:cNvPr id="250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251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252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253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254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"/>
          <p:cNvSpPr/>
          <p:nvPr/>
        </p:nvSpPr>
        <p:spPr>
          <a:xfrm>
            <a:off x="3139560" y="3022200"/>
            <a:ext cx="32515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400" strike="noStrike">
                <a:solidFill>
                  <a:srgbClr val="4bacc6"/>
                </a:solidFill>
                <a:latin typeface="Arial"/>
                <a:ea typeface="DejaVu Sans"/>
              </a:rPr>
              <a:t>GRACIAS</a:t>
            </a:r>
            <a:endParaRPr/>
          </a:p>
        </p:txBody>
      </p:sp>
      <p:sp>
        <p:nvSpPr>
          <p:cNvPr id="256" name="CustomShape 5"/>
          <p:cNvSpPr/>
          <p:nvPr/>
        </p:nvSpPr>
        <p:spPr>
          <a:xfrm>
            <a:off x="1742760" y="4137480"/>
            <a:ext cx="65944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Instituto Geográfico Agustín Codazzi (IGAC)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 sz="2400" strike="noStrike">
                <a:solidFill>
                  <a:srgbClr val="000000"/>
                </a:solidFill>
                <a:latin typeface="Arial"/>
                <a:ea typeface="DejaVu Sans"/>
              </a:rPr>
              <a:t>www.igac.gov.co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541440" y="648000"/>
            <a:ext cx="9071280" cy="6533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Algunos referentes históricos del concepto multipropósito de catastro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multipropósito, concepto y alcance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 y sistema de administración de tierras (SAT)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SAT, infraestructura de datos espaciales (IDE) y gobernanza de la tierra (GT)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Descendiendo al caso colombiano, enfoque fiscal del catastro (1821-2014)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Catastro como instrumento para las políticas públicas (Plan Nacional de Desarrollo 2014-2018)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 y sistema de administración de tierras, la nueva apuesta colombiana (Plan Nacional de Desarrollo 2014-2018, Ley 1753 de 2015)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Catastro y construcción de paz, algo de historia sobre el conflicto y la tierra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20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 como instrumento para el desarrollo y postconflicto.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1" lang="es-CO" sz="4400" strike="noStrike">
                <a:solidFill>
                  <a:srgbClr val="000000"/>
                </a:solidFill>
                <a:latin typeface="Arial"/>
                <a:ea typeface="DejaVu Sans"/>
              </a:rPr>
              <a:t>Contenido: </a:t>
            </a:r>
            <a:endParaRPr/>
          </a:p>
        </p:txBody>
      </p:sp>
      <p:pic>
        <p:nvPicPr>
          <p:cNvPr id="123" name="Imagen 4" descr=""/>
          <p:cNvPicPr/>
          <p:nvPr/>
        </p:nvPicPr>
        <p:blipFill>
          <a:blip r:embed="rId1"/>
          <a:stretch/>
        </p:blipFill>
        <p:spPr>
          <a:xfrm>
            <a:off x="6372000" y="177120"/>
            <a:ext cx="3240720" cy="700560"/>
          </a:xfrm>
          <a:prstGeom prst="rect">
            <a:avLst/>
          </a:prstGeom>
          <a:ln>
            <a:noFill/>
          </a:ln>
        </p:spPr>
      </p:pic>
      <p:sp>
        <p:nvSpPr>
          <p:cNvPr id="124" name="CustomShape 3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4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Imagen 9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127" name="Imagen 10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sp>
        <p:nvSpPr>
          <p:cNvPr id="128" name="CustomShape 5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pic>
        <p:nvPicPr>
          <p:cNvPr id="129" name="Imagen 12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331560" y="1524600"/>
            <a:ext cx="9071280" cy="405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90000"/>
              </a:lnSpc>
            </a:pPr>
            <a:r>
              <a:rPr b="1" lang="es-CO" sz="3200" strike="noStrike">
                <a:solidFill>
                  <a:srgbClr val="000000"/>
                </a:solidFill>
                <a:latin typeface="Arial"/>
                <a:ea typeface="DejaVu Sans"/>
              </a:rPr>
              <a:t>Algunos referentes históricos del concepto multipropósito de catastro</a:t>
            </a:r>
            <a:r>
              <a:rPr b="1" lang="es-CO" sz="4400" strike="noStrike">
                <a:solidFill>
                  <a:srgbClr val="000000"/>
                </a:solidFill>
                <a:latin typeface="Arial"/>
                <a:ea typeface="DejaVu Sans"/>
              </a:rPr>
              <a:t>
</a:t>
            </a:r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33" name="Imagen 6" descr=""/>
          <p:cNvPicPr/>
          <p:nvPr/>
        </p:nvPicPr>
        <p:blipFill>
          <a:blip r:embed="rId1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134" name="Imagen 7" descr=""/>
          <p:cNvPicPr/>
          <p:nvPr/>
        </p:nvPicPr>
        <p:blipFill>
          <a:blip r:embed="rId2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sp>
        <p:nvSpPr>
          <p:cNvPr id="135" name="CustomShape 4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pic>
        <p:nvPicPr>
          <p:cNvPr id="136" name="Imagen 9" descr=""/>
          <p:cNvPicPr/>
          <p:nvPr/>
        </p:nvPicPr>
        <p:blipFill>
          <a:blip r:embed="rId3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pic>
        <p:nvPicPr>
          <p:cNvPr id="137" name="Imagen 10" descr=""/>
          <p:cNvPicPr/>
          <p:nvPr/>
        </p:nvPicPr>
        <p:blipFill>
          <a:blip r:embed="rId4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138" name="Imagen 13" descr=""/>
          <p:cNvPicPr/>
          <p:nvPr/>
        </p:nvPicPr>
        <p:blipFill>
          <a:blip r:embed="rId5"/>
          <a:stretch/>
        </p:blipFill>
        <p:spPr>
          <a:xfrm>
            <a:off x="250920" y="2038320"/>
            <a:ext cx="9639720" cy="413352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40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sp>
        <p:nvSpPr>
          <p:cNvPr id="141" name="CustomShape 2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Imagen 4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143" name="Imagen 5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144" name="Imagen 6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pic>
        <p:nvPicPr>
          <p:cNvPr id="145" name="Imagen 7" descr=""/>
          <p:cNvPicPr/>
          <p:nvPr/>
        </p:nvPicPr>
        <p:blipFill>
          <a:blip r:embed="rId5"/>
          <a:stretch/>
        </p:blipFill>
        <p:spPr>
          <a:xfrm>
            <a:off x="152280" y="2133720"/>
            <a:ext cx="9678600" cy="4209840"/>
          </a:xfrm>
          <a:prstGeom prst="rect">
            <a:avLst/>
          </a:prstGeom>
          <a:ln>
            <a:noFill/>
          </a:ln>
        </p:spPr>
      </p:pic>
      <p:sp>
        <p:nvSpPr>
          <p:cNvPr id="146" name="CustomShape 3"/>
          <p:cNvSpPr/>
          <p:nvPr/>
        </p:nvSpPr>
        <p:spPr>
          <a:xfrm>
            <a:off x="284760" y="1064520"/>
            <a:ext cx="95101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Algunos referentes históricos del concepto multipropósito de catastro</a:t>
            </a:r>
            <a:endParaRPr/>
          </a:p>
        </p:txBody>
      </p:sp>
      <p:sp>
        <p:nvSpPr>
          <p:cNvPr id="147" name="CustomShape 4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49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150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151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152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154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55" name="Imagen 8" descr=""/>
          <p:cNvPicPr/>
          <p:nvPr/>
        </p:nvPicPr>
        <p:blipFill>
          <a:blip r:embed="rId5"/>
          <a:stretch/>
        </p:blipFill>
        <p:spPr>
          <a:xfrm>
            <a:off x="211680" y="2054520"/>
            <a:ext cx="9619200" cy="4395960"/>
          </a:xfrm>
          <a:prstGeom prst="rect">
            <a:avLst/>
          </a:prstGeom>
          <a:ln>
            <a:noFill/>
          </a:ln>
        </p:spPr>
      </p:pic>
      <p:sp>
        <p:nvSpPr>
          <p:cNvPr id="156" name="CustomShape 4"/>
          <p:cNvSpPr/>
          <p:nvPr/>
        </p:nvSpPr>
        <p:spPr>
          <a:xfrm>
            <a:off x="282600" y="993240"/>
            <a:ext cx="9548280" cy="133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Algunos referentes históricos del concepto multipropósito de catastro</a:t>
            </a:r>
            <a:r>
              <a:rPr lang="pt-BR" strike="noStrike">
                <a:solidFill>
                  <a:srgbClr val="000000"/>
                </a:solidFill>
                <a:latin typeface="Arial"/>
                <a:ea typeface="DejaVu Sans"/>
              </a:rPr>
              <a:t>
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58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159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160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161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163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4"/>
          <p:cNvSpPr/>
          <p:nvPr/>
        </p:nvSpPr>
        <p:spPr>
          <a:xfrm>
            <a:off x="211680" y="957600"/>
            <a:ext cx="9748800" cy="132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pt-BR" sz="36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multipropósito, concepto y alcance </a:t>
            </a:r>
            <a:endParaRPr/>
          </a:p>
        </p:txBody>
      </p:sp>
      <p:pic>
        <p:nvPicPr>
          <p:cNvPr id="165" name="Imagen 9" descr=""/>
          <p:cNvPicPr/>
          <p:nvPr/>
        </p:nvPicPr>
        <p:blipFill>
          <a:blip r:embed="rId5"/>
          <a:stretch/>
        </p:blipFill>
        <p:spPr>
          <a:xfrm>
            <a:off x="217080" y="1949040"/>
            <a:ext cx="9645120" cy="41562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67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168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169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170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171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172" name="CustomShape 3"/>
          <p:cNvSpPr/>
          <p:nvPr/>
        </p:nvSpPr>
        <p:spPr>
          <a:xfrm>
            <a:off x="152280" y="670428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4"/>
          <p:cNvSpPr/>
          <p:nvPr/>
        </p:nvSpPr>
        <p:spPr>
          <a:xfrm>
            <a:off x="655560" y="1015920"/>
            <a:ext cx="8731440" cy="70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pt-BR" sz="36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multipropósito, concepto y alcance </a:t>
            </a:r>
            <a:endParaRPr/>
          </a:p>
        </p:txBody>
      </p:sp>
      <p:pic>
        <p:nvPicPr>
          <p:cNvPr id="174" name="Imagen 10" descr=""/>
          <p:cNvPicPr/>
          <p:nvPr/>
        </p:nvPicPr>
        <p:blipFill>
          <a:blip r:embed="rId5"/>
          <a:stretch/>
        </p:blipFill>
        <p:spPr>
          <a:xfrm>
            <a:off x="211680" y="1829160"/>
            <a:ext cx="9619200" cy="44154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177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178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179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181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4"/>
          <p:cNvSpPr/>
          <p:nvPr/>
        </p:nvSpPr>
        <p:spPr>
          <a:xfrm>
            <a:off x="333360" y="1150920"/>
            <a:ext cx="9497520" cy="58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pt-BR" sz="3200" strike="noStrike">
                <a:solidFill>
                  <a:srgbClr val="000000"/>
                </a:solidFill>
                <a:latin typeface="Arial"/>
                <a:ea typeface="DejaVu Sans"/>
              </a:rPr>
              <a:t>Catastro multipropósito y sistema de administración de tierras (SAT) </a:t>
            </a:r>
            <a:endParaRPr/>
          </a:p>
        </p:txBody>
      </p:sp>
      <p:pic>
        <p:nvPicPr>
          <p:cNvPr id="183" name="Imagen 13" descr=""/>
          <p:cNvPicPr/>
          <p:nvPr/>
        </p:nvPicPr>
        <p:blipFill>
          <a:blip r:embed="rId5"/>
          <a:stretch/>
        </p:blipFill>
        <p:spPr>
          <a:xfrm>
            <a:off x="-714960" y="1964160"/>
            <a:ext cx="11255040" cy="4713120"/>
          </a:xfrm>
          <a:prstGeom prst="rect">
            <a:avLst/>
          </a:prstGeom>
          <a:ln>
            <a:noFill/>
          </a:ln>
        </p:spPr>
      </p:pic>
      <p:pic>
        <p:nvPicPr>
          <p:cNvPr id="184" name="Imagen 14" descr=""/>
          <p:cNvPicPr/>
          <p:nvPr/>
        </p:nvPicPr>
        <p:blipFill>
          <a:blip r:embed="rId6"/>
          <a:stretch/>
        </p:blipFill>
        <p:spPr>
          <a:xfrm>
            <a:off x="211680" y="2049120"/>
            <a:ext cx="9436680" cy="437652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0"/>
            <a:ext cx="10079640" cy="143640"/>
          </a:xfrm>
          <a:prstGeom prst="rect">
            <a:avLst/>
          </a:prstGeom>
          <a:gradFill>
            <a:gsLst>
              <a:gs pos="0">
                <a:srgbClr val="423c24"/>
              </a:gs>
              <a:gs pos="100000">
                <a:srgbClr val="968751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86" name="Imagen 2" descr=""/>
          <p:cNvPicPr/>
          <p:nvPr/>
        </p:nvPicPr>
        <p:blipFill>
          <a:blip r:embed="rId1"/>
          <a:stretch/>
        </p:blipFill>
        <p:spPr>
          <a:xfrm>
            <a:off x="6590160" y="256320"/>
            <a:ext cx="3240720" cy="700560"/>
          </a:xfrm>
          <a:prstGeom prst="rect">
            <a:avLst/>
          </a:prstGeom>
          <a:ln>
            <a:noFill/>
          </a:ln>
        </p:spPr>
      </p:pic>
      <p:pic>
        <p:nvPicPr>
          <p:cNvPr id="187" name="Imagen 3" descr=""/>
          <p:cNvPicPr/>
          <p:nvPr/>
        </p:nvPicPr>
        <p:blipFill>
          <a:blip r:embed="rId2"/>
          <a:srcRect l="0" t="9949" r="0" b="9949"/>
          <a:stretch/>
        </p:blipFill>
        <p:spPr>
          <a:xfrm>
            <a:off x="8491680" y="6802920"/>
            <a:ext cx="1437480" cy="734400"/>
          </a:xfrm>
          <a:prstGeom prst="rect">
            <a:avLst/>
          </a:prstGeom>
          <a:ln>
            <a:noFill/>
          </a:ln>
        </p:spPr>
      </p:pic>
      <p:pic>
        <p:nvPicPr>
          <p:cNvPr id="188" name="Imagen 4" descr=""/>
          <p:cNvPicPr/>
          <p:nvPr/>
        </p:nvPicPr>
        <p:blipFill>
          <a:blip r:embed="rId3"/>
          <a:srcRect l="0" t="5017" r="0" b="20151"/>
          <a:stretch/>
        </p:blipFill>
        <p:spPr>
          <a:xfrm>
            <a:off x="3963240" y="6731640"/>
            <a:ext cx="1898280" cy="827640"/>
          </a:xfrm>
          <a:prstGeom prst="rect">
            <a:avLst/>
          </a:prstGeom>
          <a:ln>
            <a:noFill/>
          </a:ln>
        </p:spPr>
      </p:pic>
      <p:pic>
        <p:nvPicPr>
          <p:cNvPr id="189" name="Imagen 5" descr=""/>
          <p:cNvPicPr/>
          <p:nvPr/>
        </p:nvPicPr>
        <p:blipFill>
          <a:blip r:embed="rId4"/>
          <a:stretch/>
        </p:blipFill>
        <p:spPr>
          <a:xfrm>
            <a:off x="499680" y="6803640"/>
            <a:ext cx="1079640" cy="503640"/>
          </a:xfrm>
          <a:prstGeom prst="rect">
            <a:avLst/>
          </a:prstGeom>
          <a:ln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211680" y="7307640"/>
            <a:ext cx="1625040" cy="28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996633"/>
                </a:solidFill>
                <a:latin typeface="Trebuchet MS"/>
                <a:ea typeface="DejaVu Sans"/>
              </a:rPr>
              <a:t>Brasília, Brasil – 2015</a:t>
            </a: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0" y="6552000"/>
            <a:ext cx="10079640" cy="143640"/>
          </a:xfrm>
          <a:prstGeom prst="rect">
            <a:avLst/>
          </a:prstGeom>
          <a:gradFill>
            <a:gsLst>
              <a:gs pos="0">
                <a:srgbClr val="94bd5e"/>
              </a:gs>
              <a:gs pos="100000">
                <a:srgbClr val="5c8526"/>
              </a:gs>
            </a:gsLst>
            <a:lin ang="18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4"/>
          <p:cNvSpPr/>
          <p:nvPr/>
        </p:nvSpPr>
        <p:spPr>
          <a:xfrm>
            <a:off x="476640" y="1144800"/>
            <a:ext cx="9354240" cy="51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1" lang="pt-BR" sz="2600" strike="noStrike">
                <a:solidFill>
                  <a:srgbClr val="000000"/>
                </a:solidFill>
                <a:latin typeface="Arial"/>
                <a:ea typeface="DejaVu Sans"/>
              </a:rPr>
              <a:t>SAT, infraestructura de datos espaciales (IDE) y gobernanza de la tierra (GT)</a:t>
            </a:r>
            <a:endParaRPr/>
          </a:p>
        </p:txBody>
      </p:sp>
      <p:pic>
        <p:nvPicPr>
          <p:cNvPr id="193" name="Imagen 9" descr=""/>
          <p:cNvPicPr/>
          <p:nvPr/>
        </p:nvPicPr>
        <p:blipFill>
          <a:blip r:embed="rId5"/>
          <a:stretch/>
        </p:blipFill>
        <p:spPr>
          <a:xfrm>
            <a:off x="211680" y="1792440"/>
            <a:ext cx="9619200" cy="437004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Application>LibreOffice/4.4.0.3$Windows_x86 LibreOffice_project/de093506bcdc5fafd9023ee680b8c60e3e0645d7</Application>
  <Paragraphs>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2015-08-12T18:34:34Z</dcterms:created>
  <dc:creator>Luisa Fernanda Sanchez Mendo</dc:creator>
  <dc:language>pt-BR</dc:language>
  <cp:lastModifiedBy>Luisa Fernanda Sanchez Mendo</cp:lastModifiedBy>
  <dcterms:modified xsi:type="dcterms:W3CDTF">2015-08-20T14:54:41Z</dcterms:modified>
  <cp:revision>11</cp:revision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Personalizado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