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35BEF26-F075-4F23-97B4-CE2EC8AA47C1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7269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01C3DAC-B227-4EB3-89DE-962A95A3EB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14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D2B1D7-4D27-409E-9124-3A0932AB9FD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4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EB6898-E7B1-4B83-9494-6B448BBFC3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EF3D24-84F9-4E0F-B5B6-5B5FFB556A0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4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2CDC0-457E-44AE-B673-CECBF0A75DE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3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C8EB51-D8EB-40DE-A4FD-177411FDCD2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0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2851EC-B422-4452-8DAC-079B829DCB2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7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BF3A23-F763-48D8-8636-26D2287F315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3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98F9E9-3993-4141-8348-2E2065B5604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2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D9C04F-C321-406B-93D6-F7CCE45B17F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4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22DFC0-AB91-4C4A-A489-8A9BBCBA884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7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7C18FE-5197-4E09-9BAF-FA29BF61922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7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307759-BB4A-428C-8C51-DFAB9229DB4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2E01B3-7FC9-4FF1-B19E-F0D4A23986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6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B174FA-6E71-4B9A-B94A-5A3E7CC73F7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9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1F449-D0EF-4D68-9715-615AE7B794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5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3BEF4B-36A4-4253-89E9-DB4C23B7D72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8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D948F5-6F1F-43F4-AA64-0F6EA4EDC46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8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762E9C-5A7E-48FD-8C27-B45AF2C6512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8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53F601-598B-4184-83E0-3C6451614FB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0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024E5C-96C5-4DB9-9490-22C47F468FF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29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FD94B8-07E9-46C2-A3DE-F4F241C3DB0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3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800D8C-05EB-4BFE-A7C1-4006063B110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4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6D5C4F8-FFFF-4DF5-B66F-548B0BCE50F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pt-BR" sz="32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A48D95A-5410-46D8-8741-B340FC31C920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1026" name="Picture 2" descr="C:\Users\vieirak\Pictures\FAO_20mm_azul_bi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9" y="253206"/>
            <a:ext cx="1240631" cy="12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684540" y="2332037"/>
            <a:ext cx="8710920" cy="1981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53593" y="2599362"/>
            <a:ext cx="8470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DIRETRIZES VOLUNTÁRIAS PARA A GOVERNANÇA DA TERRA</a:t>
            </a:r>
            <a:endParaRPr lang="pt-BR" sz="4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87912" y="4999037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Alan Bojanic </a:t>
            </a:r>
          </a:p>
          <a:p>
            <a:pPr algn="ctr"/>
            <a:r>
              <a:rPr lang="pt-BR" sz="2800" dirty="0" smtClean="0"/>
              <a:t> Representante da FAO no Brasil</a:t>
            </a:r>
          </a:p>
        </p:txBody>
      </p:sp>
      <p:pic>
        <p:nvPicPr>
          <p:cNvPr id="14" name="Picture 2" descr="http://www.fao.org/uploads/RTEmagicC_AGT_endorsement_01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84" y="226207"/>
            <a:ext cx="1895520" cy="12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744912" y="350837"/>
            <a:ext cx="1945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/>
              <a:t>CONCEITO</a:t>
            </a:r>
            <a:endParaRPr lang="pt-BR" sz="3200" b="1" dirty="0"/>
          </a:p>
        </p:txBody>
      </p:sp>
      <p:pic>
        <p:nvPicPr>
          <p:cNvPr id="11" name="Picture 2" descr="http://www.fao.org/uploads/RTEmagicC_AGT_endorsement_01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12" y="4618037"/>
            <a:ext cx="2520280" cy="16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ao.org/uploads/RTEmagicC_AGT_endorsement_01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24" y="4618037"/>
            <a:ext cx="2520280" cy="16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ao.org/uploads/RTEmagicC_AGT_endorsement_01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60" y="4618037"/>
            <a:ext cx="2520280" cy="16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de cantos arredondados 13"/>
          <p:cNvSpPr/>
          <p:nvPr/>
        </p:nvSpPr>
        <p:spPr>
          <a:xfrm>
            <a:off x="925512" y="1265237"/>
            <a:ext cx="8263928" cy="3124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116000" y="1350009"/>
            <a:ext cx="78867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O propósito das Diretrizes Voluntárias é servir de referência e proporcionar orientação para melhorar a governança da posse de terra, a pesca e os bosques.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As Diretrizes foram ratificadas em 2012 e estão baseadas em uma série de consultas públicas realizadas entre 2009 e 2010 em diferentes países.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592512" y="274637"/>
            <a:ext cx="2047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/>
              <a:t>OBJETIVOS</a:t>
            </a:r>
            <a:endParaRPr lang="pt-BR" sz="32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1800" y="911421"/>
            <a:ext cx="9296400" cy="4953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33418" y="1125764"/>
            <a:ext cx="89026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500" dirty="0" smtClean="0"/>
              <a:t>Melhorar a governança da posse de terra e orientação.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500" dirty="0" smtClean="0"/>
              <a:t>Contribuir para a melhoria e desenvolvimento de quadros políticos, legais e organizacionais.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500" dirty="0" smtClean="0"/>
              <a:t>Aumentar a transparência e melhorar o funcionamento dos sistemas de posse de terras.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500" dirty="0" smtClean="0"/>
              <a:t>Fortalecer a capacidade e o funcionamento dos organismos de execução, as autoridades judiciais, os governos locais, as organizações de agricultores de pequena escala, pescadores, comunidades indígenas, sociedade civil, setor privado, instituições acadêmicas e todos aqueles que têm interesse na governança e em promover a cooperação entre atores mencionados.</a:t>
            </a:r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703527" y="144000"/>
            <a:ext cx="2570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ORIENTAÇÕES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8000" y="884237"/>
            <a:ext cx="6504912" cy="5486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08200" y="1053244"/>
            <a:ext cx="6064512" cy="55707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As </a:t>
            </a:r>
            <a:r>
              <a:rPr lang="pt-BR" sz="2400" dirty="0" smtClean="0"/>
              <a:t>Diretrizes promovem </a:t>
            </a:r>
            <a:r>
              <a:rPr lang="pt-BR" sz="2400" dirty="0"/>
              <a:t>direitos iguais para as mulheres na obtenção dos títulos das </a:t>
            </a:r>
            <a:r>
              <a:rPr lang="pt-BR" sz="2400" dirty="0" smtClean="0"/>
              <a:t>propriedades; sistemas </a:t>
            </a:r>
            <a:r>
              <a:rPr lang="pt-BR" sz="2400" dirty="0"/>
              <a:t>de organização de registros </a:t>
            </a:r>
            <a:r>
              <a:rPr lang="pt-BR" sz="2400" dirty="0" smtClean="0"/>
              <a:t>transparentes; reconhece </a:t>
            </a:r>
            <a:r>
              <a:rPr lang="pt-BR" sz="2400" dirty="0"/>
              <a:t>e </a:t>
            </a:r>
            <a:r>
              <a:rPr lang="pt-BR" sz="2400" dirty="0" smtClean="0"/>
              <a:t>protege </a:t>
            </a:r>
            <a:r>
              <a:rPr lang="pt-BR" sz="2400" dirty="0"/>
              <a:t>os direitos informais e tradicionais à terra, florestas e </a:t>
            </a:r>
            <a:r>
              <a:rPr lang="pt-BR" sz="2400" dirty="0" smtClean="0"/>
              <a:t>áreas de pesca</a:t>
            </a:r>
            <a:r>
              <a:rPr lang="pt-BR" sz="2400" dirty="0"/>
              <a:t>.</a:t>
            </a:r>
            <a:br>
              <a:rPr lang="pt-BR" sz="2400" dirty="0"/>
            </a:b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São  </a:t>
            </a:r>
            <a:r>
              <a:rPr lang="pt-BR" sz="2400" dirty="0"/>
              <a:t>uma referência para as autoridades nacionais na aprovação </a:t>
            </a:r>
            <a:r>
              <a:rPr lang="pt-BR" sz="2400" dirty="0" smtClean="0"/>
              <a:t>de </a:t>
            </a:r>
            <a:r>
              <a:rPr lang="pt-BR" sz="2400" dirty="0"/>
              <a:t>leis e na definição de </a:t>
            </a:r>
            <a:r>
              <a:rPr lang="pt-BR" sz="2400" dirty="0" smtClean="0"/>
              <a:t>políticas.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As </a:t>
            </a:r>
            <a:r>
              <a:rPr lang="pt-BR" sz="2400" dirty="0"/>
              <a:t>diretrizes destinam-se também a dar aos investidores e </a:t>
            </a:r>
            <a:r>
              <a:rPr lang="pt-BR" sz="2400" dirty="0" smtClean="0"/>
              <a:t>fomentadores, indicações </a:t>
            </a:r>
            <a:r>
              <a:rPr lang="pt-BR" sz="2400" dirty="0"/>
              <a:t>claras sobre as melhores </a:t>
            </a:r>
            <a:r>
              <a:rPr lang="pt-BR" sz="2400" dirty="0" smtClean="0"/>
              <a:t>práticas</a:t>
            </a:r>
            <a:r>
              <a:rPr lang="pt-BR" sz="2400" dirty="0"/>
              <a:t>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7170" name="Picture 2" descr="http://www.fao.org/documents/contents/4ffe5751-ed42-43dd-8eee-14c4fc547b8a_200.t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029" y="1570037"/>
            <a:ext cx="2713483" cy="37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ctangle 3"/>
          <p:cNvSpPr/>
          <p:nvPr/>
        </p:nvSpPr>
        <p:spPr>
          <a:xfrm>
            <a:off x="2638369" y="350837"/>
            <a:ext cx="4476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QUADRO DE REFERÊNCIA</a:t>
            </a:r>
            <a:endParaRPr lang="pt-BR" sz="32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8000" y="1112837"/>
            <a:ext cx="9324312" cy="52585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76000" y="1417637"/>
            <a:ext cx="8883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AS DIRETRIZES:</a:t>
            </a:r>
          </a:p>
          <a:p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</a:t>
            </a:r>
            <a:r>
              <a:rPr lang="pt-BR" sz="2400" dirty="0" smtClean="0"/>
              <a:t>ervem como texto de referência no qual se estipulam princípios e normas que são aceitas internacionalmente para as práticas responsáveis da governança da posse da terra;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</a:t>
            </a:r>
            <a:r>
              <a:rPr lang="pt-BR" sz="2400" dirty="0" smtClean="0"/>
              <a:t>onstituem um marco que os Estados podem utilizar na hora de elaborar as próprias estratégias, políticas, legislação, programas e atividades;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</a:t>
            </a:r>
            <a:r>
              <a:rPr lang="pt-BR" sz="2400" dirty="0" smtClean="0"/>
              <a:t>ermitem aos governos, a sociedade civil, o setor privado e aos cidadãos julgarem se as atuações que eles propõem realizar, ou se as atuações de outros atores, constituem práticas aceitáveis.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ctangle 2"/>
          <p:cNvSpPr/>
          <p:nvPr/>
        </p:nvSpPr>
        <p:spPr>
          <a:xfrm>
            <a:off x="2391367" y="153370"/>
            <a:ext cx="4806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A INSEGURANÇA DA POSSE</a:t>
            </a:r>
            <a:endParaRPr lang="pt-BR" sz="3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00700" y="1570037"/>
            <a:ext cx="561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99112" y="738463"/>
            <a:ext cx="94005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3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Os sistemas de posse estão expostos a tensões crescentes ante a exigência de garantir a segurança alimentar para um população mundial em expansão, em circunstâncias nas quais a disponibilidade de terras, de recursos pesqueiros e de florestas, se vê reduzida pela degradação ambiental e a mudança climática. </a:t>
            </a:r>
          </a:p>
          <a:p>
            <a:pPr algn="just"/>
            <a:endParaRPr lang="pt-BR" sz="23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A insegurança do direito de posse da terra se traduz em um aumento da vulnerabilidade, da fome e da pobreza, podendo conduzir a conflitos e a degradação ambiental, quando os atores envolvidos lutam para assegurar o controle desses recursos.</a:t>
            </a:r>
          </a:p>
          <a:p>
            <a:pPr algn="just"/>
            <a:endParaRPr lang="pt-BR" sz="23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A governança da posse da terra é essencial para determinar o modo que as pessoas, as comunidades e outros atores adquirem direitos e responsabilidades para o uso e controle da terra, da pesca e das florestas.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420402" y="190037"/>
            <a:ext cx="306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200" b="1" dirty="0" smtClean="0"/>
              <a:t>POSSE DA TERRA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8000" y="775128"/>
            <a:ext cx="6504912" cy="55915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42008" y="1063689"/>
            <a:ext cx="6196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           </a:t>
            </a:r>
            <a:r>
              <a:rPr lang="pt-BR" sz="2500" b="1" dirty="0" smtClean="0"/>
              <a:t>O QUE SE ENTENDE POR POSSE?</a:t>
            </a:r>
          </a:p>
          <a:p>
            <a:endParaRPr lang="pt-BR" sz="2400" b="1" dirty="0" smtClean="0"/>
          </a:p>
          <a:p>
            <a:pPr algn="just"/>
            <a:r>
              <a:rPr lang="pt-BR" sz="2400" dirty="0" smtClean="0"/>
              <a:t>Os sistemas de posse definem e regulam a forma na qual as pessoas, comunidades e outros atores conseguem acesso aos recursos naturais, seja por meio de dispositivos jurídicos formais, ou mediante acordos informais.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As regras que governam a posse estabelecem quem pode usar que recurso, por quanto tempo e em que condição. Tais regras podem basear-se tanto em políticas e leis escritas, quanto em costumes e práticas não escritas.</a:t>
            </a:r>
          </a:p>
          <a:p>
            <a:endParaRPr lang="pt-BR" sz="2400" dirty="0"/>
          </a:p>
        </p:txBody>
      </p:sp>
      <p:pic>
        <p:nvPicPr>
          <p:cNvPr id="8194" name="Picture 2" descr="https://encrypted-tbn3.gstatic.com/images?q=tbn:ANd9GcQ4bXl3CZW4wHYtifrAjpNbP3gYb1kuR28dQIkJwo35pi6aiJ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27" y="2560637"/>
            <a:ext cx="3013813" cy="19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693782" y="274637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PRINCÍPIOS</a:t>
            </a:r>
            <a:endParaRPr lang="pt-BR" sz="32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8000" y="1189037"/>
            <a:ext cx="9476712" cy="5029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08024" y="1189037"/>
            <a:ext cx="8763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Uma governança responsável faz com que o acesso à terra, à pesca e </a:t>
            </a:r>
            <a:r>
              <a:rPr lang="pt-BR" sz="2200" dirty="0"/>
              <a:t>a</a:t>
            </a:r>
            <a:r>
              <a:rPr lang="pt-BR" sz="2200" dirty="0" smtClean="0"/>
              <a:t>s florestas seja mais equitativo. </a:t>
            </a:r>
          </a:p>
          <a:p>
            <a:pPr algn="just"/>
            <a:r>
              <a:rPr lang="pt-BR" sz="2200" dirty="0" smtClean="0"/>
              <a:t>■ protege as pessoas das perdas arbitrárias dos seus direitos de posse, por exemplo por despejo forçado;</a:t>
            </a:r>
          </a:p>
          <a:p>
            <a:pPr algn="just"/>
            <a:r>
              <a:rPr lang="pt-BR" sz="2200" dirty="0" smtClean="0"/>
              <a:t> ■ contribui para que seja evitada a discriminação jurídica, política ou devida a práticas governantes;</a:t>
            </a:r>
          </a:p>
          <a:p>
            <a:pPr algn="just"/>
            <a:r>
              <a:rPr lang="pt-BR" sz="2200" dirty="0" smtClean="0"/>
              <a:t> ■ conduz a um processo de tomada de decisões mais transparente e participativo; </a:t>
            </a:r>
          </a:p>
          <a:p>
            <a:pPr algn="just"/>
            <a:r>
              <a:rPr lang="pt-BR" sz="2200" dirty="0" smtClean="0"/>
              <a:t>■ ajuda todas as pessoas a serem tratadas de maneira igualitária perante a lei;</a:t>
            </a:r>
          </a:p>
          <a:p>
            <a:pPr algn="just"/>
            <a:r>
              <a:rPr lang="pt-BR" sz="2200" dirty="0" smtClean="0"/>
              <a:t>■ contribui para que as disputas possam ser solucionadas antes que sejam transformadas em conflitos;</a:t>
            </a:r>
          </a:p>
          <a:p>
            <a:pPr algn="just"/>
            <a:r>
              <a:rPr lang="pt-BR" sz="2200" dirty="0" smtClean="0"/>
              <a:t>■ </a:t>
            </a:r>
            <a:r>
              <a:rPr lang="pt-BR" sz="2200" dirty="0" err="1" smtClean="0"/>
              <a:t>simpliﬁca</a:t>
            </a:r>
            <a:r>
              <a:rPr lang="pt-BR" sz="2200" dirty="0" smtClean="0"/>
              <a:t>  a administração da posse e faz com que a posse seja mais efetiva e acessível para todos.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de cantos arredondados 9"/>
          <p:cNvSpPr/>
          <p:nvPr/>
        </p:nvSpPr>
        <p:spPr>
          <a:xfrm>
            <a:off x="288000" y="1417637"/>
            <a:ext cx="9629112" cy="464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76000" y="1646237"/>
            <a:ext cx="93411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/>
              <a:t>Princípios de orientação de governança responsável de posse </a:t>
            </a:r>
          </a:p>
          <a:p>
            <a:endParaRPr lang="pt-BR" sz="2600" b="1" dirty="0" smtClean="0"/>
          </a:p>
          <a:p>
            <a:r>
              <a:rPr lang="pt-BR" sz="2600" dirty="0" smtClean="0"/>
              <a:t>De acordo com os princípios gerais, os Estados devem: </a:t>
            </a:r>
          </a:p>
          <a:p>
            <a:pPr algn="just"/>
            <a:endParaRPr lang="pt-BR" sz="2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Reconhecer e respeitar todos os titulares de direitos de posse legítimos e seus direitos;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Salvaguardar os direitos legítimos de posse contra as ameaças e </a:t>
            </a:r>
            <a:br>
              <a:rPr lang="pt-BR" sz="2600" dirty="0" smtClean="0"/>
            </a:br>
            <a:r>
              <a:rPr lang="pt-BR" sz="2600" dirty="0" smtClean="0"/>
              <a:t>infrações;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Promover e facilitar o exercício dos direitos legítimos de posse;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Proporcionar o acesso à justiça para lidar com violações de posse.</a:t>
            </a:r>
          </a:p>
          <a:p>
            <a:pPr algn="just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693782" y="274637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PRINCÍPIOS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693782" y="274637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PRINCÍPIOS</a:t>
            </a:r>
            <a:endParaRPr lang="pt-BR" sz="32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8000" y="1112837"/>
            <a:ext cx="4904712" cy="4876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46300" y="1143634"/>
            <a:ext cx="42168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/>
              <a:t>• dignidade humana; </a:t>
            </a:r>
          </a:p>
          <a:p>
            <a:pPr algn="ctr"/>
            <a:r>
              <a:rPr lang="pt-BR" sz="2600" dirty="0" smtClean="0"/>
              <a:t>• não discriminação; </a:t>
            </a:r>
          </a:p>
          <a:p>
            <a:pPr algn="ctr"/>
            <a:r>
              <a:rPr lang="pt-BR" sz="2600" dirty="0" smtClean="0"/>
              <a:t>• equidade e justiça; </a:t>
            </a:r>
          </a:p>
          <a:p>
            <a:pPr algn="ctr"/>
            <a:r>
              <a:rPr lang="pt-BR" sz="2600" dirty="0" smtClean="0"/>
              <a:t>• igualdade de gêneros; </a:t>
            </a:r>
          </a:p>
          <a:p>
            <a:pPr algn="ctr"/>
            <a:r>
              <a:rPr lang="pt-BR" sz="2600" dirty="0" smtClean="0"/>
              <a:t>• abordagem holística e sustentável;</a:t>
            </a:r>
          </a:p>
          <a:p>
            <a:pPr algn="ctr"/>
            <a:r>
              <a:rPr lang="pt-BR" sz="2600" dirty="0" smtClean="0"/>
              <a:t>• consulta e participação; </a:t>
            </a:r>
          </a:p>
          <a:p>
            <a:pPr algn="ctr"/>
            <a:r>
              <a:rPr lang="pt-BR" sz="2600" dirty="0" smtClean="0"/>
              <a:t>• Estado de direito;</a:t>
            </a:r>
          </a:p>
          <a:p>
            <a:pPr algn="ctr"/>
            <a:r>
              <a:rPr lang="pt-BR" sz="2600" dirty="0" smtClean="0"/>
              <a:t>• transparência;</a:t>
            </a:r>
          </a:p>
          <a:p>
            <a:pPr algn="ctr"/>
            <a:r>
              <a:rPr lang="pt-BR" sz="2600" dirty="0" smtClean="0"/>
              <a:t>• prestação de contas; </a:t>
            </a:r>
          </a:p>
          <a:p>
            <a:pPr algn="ctr"/>
            <a:r>
              <a:rPr lang="pt-BR" sz="2600" dirty="0" smtClean="0"/>
              <a:t>• melhoria contínua.</a:t>
            </a:r>
          </a:p>
          <a:p>
            <a:endParaRPr lang="pt-BR" dirty="0"/>
          </a:p>
        </p:txBody>
      </p:sp>
      <p:pic>
        <p:nvPicPr>
          <p:cNvPr id="9218" name="Picture 2" descr="https://amigosdaeuforia.files.wordpress.com/2011/05/solidarieda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43" y="1097914"/>
            <a:ext cx="2002487" cy="173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0.gstatic.com/images?q=tbn:ANd9GcRe2ep78NIJp1IV5j34NUVJufswyTMi3g-P0Bu8WIpTe7P-6dM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44" y="3246437"/>
            <a:ext cx="1740036" cy="197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log.inesc.org.br/wp-content/uploads/2009/06/lupa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2" y="1128710"/>
            <a:ext cx="2270380" cy="17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mppe.mp.br/mppe/images/oramen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56" y="3352755"/>
            <a:ext cx="2313968" cy="15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849312" y="1440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DISPOSIÇÕES PRELIMINARES – ESTABELECEM A ORIENTAÇÃO DAS DIRETRIZES</a:t>
            </a:r>
            <a:r>
              <a:rPr lang="pt-BR" sz="3200" b="1" dirty="0" smtClean="0"/>
              <a:t> </a:t>
            </a:r>
            <a:endParaRPr lang="pt-BR" sz="32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8000" y="1159663"/>
            <a:ext cx="9552912" cy="50585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306512" y="256063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93078" y="1190460"/>
            <a:ext cx="934783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 smtClean="0"/>
              <a:t>1:  Objetivos </a:t>
            </a:r>
          </a:p>
          <a:p>
            <a:pPr algn="just"/>
            <a:r>
              <a:rPr lang="pt-BR" sz="2500" dirty="0" smtClean="0"/>
              <a:t>2:  Natureza e escopo</a:t>
            </a:r>
          </a:p>
          <a:p>
            <a:pPr algn="just"/>
            <a:r>
              <a:rPr lang="pt-BR" sz="2500" dirty="0" smtClean="0"/>
              <a:t>Assuntos gerais – apresenta orientações que se aplicam a todas as situações de governança de posse.</a:t>
            </a:r>
          </a:p>
          <a:p>
            <a:pPr algn="just"/>
            <a:r>
              <a:rPr lang="pt-BR" sz="2500" dirty="0" smtClean="0"/>
              <a:t>3:  Princípios de orientação de governança responsável de posse </a:t>
            </a:r>
          </a:p>
          <a:p>
            <a:pPr algn="just"/>
            <a:r>
              <a:rPr lang="pt-BR" sz="2500" dirty="0" smtClean="0"/>
              <a:t>4:  Direitos e responsabilidades relacionadas à posse </a:t>
            </a:r>
          </a:p>
          <a:p>
            <a:pPr algn="just"/>
            <a:r>
              <a:rPr lang="pt-BR" sz="2500" dirty="0" smtClean="0"/>
              <a:t>5:  Marcos políticos, jurídicos e organizacionais relacionados à posse</a:t>
            </a:r>
          </a:p>
          <a:p>
            <a:pPr algn="just"/>
            <a:r>
              <a:rPr lang="pt-BR" sz="2500" dirty="0" smtClean="0"/>
              <a:t>6:  Prestação de serviços</a:t>
            </a:r>
          </a:p>
          <a:p>
            <a:pPr algn="just"/>
            <a:r>
              <a:rPr lang="pt-BR" sz="2500" dirty="0" smtClean="0"/>
              <a:t>Reconhecimento legal e alocação de direitos e deveres de posse – aborda o reconhecimento legal dos direitos de posse dos povos indígenas e outras comunidades, bem como dos direitos de posse informais.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2050" name="Picture 2" descr="http://static.wixstatic.com/media/2a1382_dcb9647342004854817b60b9bffe5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20" y="1288561"/>
            <a:ext cx="3733800" cy="22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76000" y="427036"/>
            <a:ext cx="918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 SEGURANÇA ALIMENTAR - O DUPLO DESAFIO 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15355" y="1288561"/>
            <a:ext cx="4291967" cy="49778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44233" y="1792315"/>
            <a:ext cx="40342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b="1" dirty="0" smtClean="0"/>
              <a:t>ERRADICAR A FOME DO PRESENTE;</a:t>
            </a:r>
          </a:p>
          <a:p>
            <a:pPr algn="just"/>
            <a:endParaRPr lang="pt-BR" sz="26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b="1" dirty="0" smtClean="0"/>
              <a:t>ALIMENTAR A POPULAÇÃO DO FUTURO E NÃO TER FAMINTOS;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6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b="1" dirty="0" smtClean="0"/>
              <a:t>ALIMENTAÇÃO</a:t>
            </a:r>
            <a:r>
              <a:rPr lang="es-MX" sz="2600" b="1" dirty="0" smtClean="0"/>
              <a:t> </a:t>
            </a:r>
            <a:r>
              <a:rPr lang="pt-BR" sz="2600" b="1" dirty="0" smtClean="0"/>
              <a:t>SAUDÁVEL</a:t>
            </a:r>
            <a:r>
              <a:rPr lang="es-MX" sz="2600" b="1" dirty="0" smtClean="0"/>
              <a:t>.</a:t>
            </a:r>
            <a:endParaRPr lang="pt-BR" sz="2600" dirty="0" smtClean="0"/>
          </a:p>
          <a:p>
            <a:endParaRPr lang="pt-BR" dirty="0"/>
          </a:p>
        </p:txBody>
      </p:sp>
      <p:pic>
        <p:nvPicPr>
          <p:cNvPr id="2052" name="Picture 4" descr="https://encrypted-tbn0.gstatic.com/images?q=tbn:ANd9GcT2MtsCs1CtMuo5EuAz00Qbf_XUmaFq-2XZmS_mM1cql-HcZi-9Y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2" y="3777474"/>
            <a:ext cx="3733799" cy="224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773112" y="171524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DISPOSIÇÕES PRELIMINARES – ESTABELECEM A ORIENTAÇÃO DAS DIRETRIZES </a:t>
            </a:r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3112" y="1951037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7312" y="1125632"/>
            <a:ext cx="9918528" cy="5570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Transferências e outras modificações aos direitos e deveres de posse </a:t>
            </a:r>
          </a:p>
          <a:p>
            <a:r>
              <a:rPr lang="es-CL" sz="2200" dirty="0" smtClean="0"/>
              <a:t>– proporciona </a:t>
            </a:r>
            <a:r>
              <a:rPr lang="es-CL" sz="2200" dirty="0" err="1" smtClean="0"/>
              <a:t>orientações</a:t>
            </a:r>
            <a:r>
              <a:rPr lang="es-CL" sz="2200" dirty="0" smtClean="0"/>
              <a:t> para os casos nos </a:t>
            </a:r>
            <a:r>
              <a:rPr lang="es-CL" sz="2200" dirty="0" err="1" smtClean="0"/>
              <a:t>quais</a:t>
            </a:r>
            <a:r>
              <a:rPr lang="es-CL" sz="2200" dirty="0" smtClean="0"/>
              <a:t> os </a:t>
            </a:r>
            <a:r>
              <a:rPr lang="es-CL" sz="2200" dirty="0" err="1" smtClean="0"/>
              <a:t>direitos</a:t>
            </a:r>
            <a:r>
              <a:rPr lang="es-CL" sz="2200" dirty="0" smtClean="0"/>
              <a:t> de </a:t>
            </a:r>
            <a:r>
              <a:rPr lang="es-CL" sz="2200" dirty="0" err="1" smtClean="0"/>
              <a:t>posse</a:t>
            </a:r>
            <a:r>
              <a:rPr lang="es-CL" sz="2200" dirty="0" smtClean="0"/>
              <a:t> </a:t>
            </a:r>
            <a:r>
              <a:rPr lang="es-CL" sz="2200" dirty="0" err="1" smtClean="0"/>
              <a:t>são</a:t>
            </a:r>
            <a:r>
              <a:rPr lang="es-CL" sz="2200" dirty="0" smtClean="0"/>
              <a:t> transferidos </a:t>
            </a:r>
            <a:r>
              <a:rPr lang="es-CL" sz="2200" dirty="0" err="1" smtClean="0"/>
              <a:t>ou</a:t>
            </a:r>
            <a:r>
              <a:rPr lang="es-CL" sz="2200" dirty="0" smtClean="0"/>
              <a:t> </a:t>
            </a:r>
            <a:r>
              <a:rPr lang="es-CL" sz="2200" dirty="0" err="1" smtClean="0"/>
              <a:t>realocados</a:t>
            </a:r>
            <a:r>
              <a:rPr lang="es-CL" sz="2200" dirty="0" smtClean="0"/>
              <a:t> </a:t>
            </a:r>
            <a:r>
              <a:rPr lang="es-CL" sz="2200" dirty="0" err="1" smtClean="0"/>
              <a:t>após</a:t>
            </a:r>
            <a:r>
              <a:rPr lang="es-CL" sz="2200" dirty="0" smtClean="0"/>
              <a:t> o </a:t>
            </a:r>
            <a:r>
              <a:rPr lang="es-CL" sz="2200" dirty="0" err="1" smtClean="0"/>
              <a:t>seu</a:t>
            </a:r>
            <a:r>
              <a:rPr lang="es-CL" sz="2200" dirty="0" smtClean="0"/>
              <a:t> </a:t>
            </a:r>
            <a:r>
              <a:rPr lang="es-CL" sz="2200" dirty="0" err="1" smtClean="0"/>
              <a:t>reconhecimento</a:t>
            </a:r>
            <a:r>
              <a:rPr lang="es-CL" sz="2200" dirty="0" smtClean="0"/>
              <a:t> </a:t>
            </a:r>
            <a:r>
              <a:rPr lang="es-CL" sz="2200" dirty="0" err="1" smtClean="0"/>
              <a:t>ou</a:t>
            </a:r>
            <a:r>
              <a:rPr lang="es-CL" sz="2200" dirty="0" smtClean="0"/>
              <a:t> </a:t>
            </a:r>
            <a:r>
              <a:rPr lang="es-CL" sz="2200" dirty="0" err="1" smtClean="0"/>
              <a:t>destinação</a:t>
            </a:r>
            <a:r>
              <a:rPr lang="es-CL" sz="2200" dirty="0" smtClean="0"/>
              <a:t> </a:t>
            </a:r>
            <a:r>
              <a:rPr lang="es-CL" sz="2200" dirty="0" err="1" smtClean="0"/>
              <a:t>iniciais</a:t>
            </a:r>
            <a:r>
              <a:rPr lang="es-CL" sz="2200" dirty="0" smtClean="0"/>
              <a:t>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smtClean="0"/>
              <a:t>Mercados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smtClean="0"/>
              <a:t>Investimentos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t-BR" sz="2200" dirty="0" smtClean="0"/>
              <a:t>Emparcelamento de terra e outras abordagens de reajuste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err="1" smtClean="0"/>
              <a:t>Restituição</a:t>
            </a:r>
            <a:r>
              <a:rPr lang="es-CL" sz="2200" dirty="0" smtClean="0"/>
              <a:t>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smtClean="0"/>
              <a:t>Reformas redistributivas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err="1" smtClean="0"/>
              <a:t>Desapropriação</a:t>
            </a:r>
            <a:r>
              <a:rPr lang="es-CL" sz="2200" dirty="0" smtClean="0"/>
              <a:t> e </a:t>
            </a:r>
            <a:r>
              <a:rPr lang="es-CL" sz="2200" dirty="0" err="1" smtClean="0"/>
              <a:t>indenização</a:t>
            </a:r>
            <a:r>
              <a:rPr lang="es-CL" sz="2200" dirty="0" smtClean="0"/>
              <a:t> 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smtClean="0"/>
              <a:t>Registros de </a:t>
            </a:r>
            <a:r>
              <a:rPr lang="es-CL" sz="2200" dirty="0" err="1" smtClean="0"/>
              <a:t>direitos</a:t>
            </a:r>
            <a:r>
              <a:rPr lang="es-CL" sz="2200" dirty="0" smtClean="0"/>
              <a:t> de </a:t>
            </a:r>
            <a:r>
              <a:rPr lang="es-CL" sz="2200" dirty="0" err="1" smtClean="0"/>
              <a:t>posse</a:t>
            </a:r>
            <a:endParaRPr lang="es-CL" sz="22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err="1" smtClean="0"/>
              <a:t>Avaliação</a:t>
            </a:r>
            <a:r>
              <a:rPr lang="es-CL" sz="2200" dirty="0" smtClean="0"/>
              <a:t>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err="1" smtClean="0"/>
              <a:t>Tributação</a:t>
            </a:r>
            <a:endParaRPr lang="es-CL" sz="22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err="1" smtClean="0"/>
              <a:t>Planejamento</a:t>
            </a:r>
            <a:r>
              <a:rPr lang="es-CL" sz="2200" dirty="0" smtClean="0"/>
              <a:t> territorial </a:t>
            </a:r>
            <a:r>
              <a:rPr lang="es-CL" sz="2200" dirty="0" err="1" smtClean="0"/>
              <a:t>regulamentado</a:t>
            </a:r>
            <a:endParaRPr lang="es-CL" sz="22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err="1" smtClean="0"/>
              <a:t>Resolução</a:t>
            </a:r>
            <a:r>
              <a:rPr lang="es-CL" sz="2200" dirty="0" smtClean="0"/>
              <a:t> de disputas sobre os </a:t>
            </a:r>
            <a:r>
              <a:rPr lang="es-CL" sz="2200" dirty="0" err="1" smtClean="0"/>
              <a:t>direitos</a:t>
            </a:r>
            <a:r>
              <a:rPr lang="es-CL" sz="2200" dirty="0" smtClean="0"/>
              <a:t> de </a:t>
            </a:r>
            <a:r>
              <a:rPr lang="es-CL" sz="2200" dirty="0" err="1" smtClean="0"/>
              <a:t>posse</a:t>
            </a:r>
            <a:r>
              <a:rPr lang="es-CL" sz="2200" dirty="0" smtClean="0"/>
              <a:t>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s-CL" sz="2200" dirty="0" err="1" smtClean="0"/>
              <a:t>Assuntos</a:t>
            </a:r>
            <a:r>
              <a:rPr lang="es-CL" sz="2200" dirty="0" smtClean="0"/>
              <a:t> </a:t>
            </a:r>
            <a:r>
              <a:rPr lang="es-CL" sz="2200" dirty="0" err="1" smtClean="0"/>
              <a:t>transfronteiriços</a:t>
            </a:r>
            <a:endParaRPr lang="es-CL" sz="2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253392" y="350837"/>
            <a:ext cx="9898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/>
              <a:t>RESPOSTAS ÀS MUDANÇAS CLIMÁTICAS E EMERGÊNCIAS 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982912" y="1112837"/>
            <a:ext cx="7022928" cy="5181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363912" y="1313943"/>
            <a:ext cx="6292764" cy="478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Os Estados devem em todos os casos esforçar-se para preparar e desenvolver intervenções de reassentamento em consultas e com a participação com os possíveis desabrigados. A designação de um lugar alternativo de assentamento não deve colocar em risco os meios de vida de terceiros.</a:t>
            </a:r>
          </a:p>
          <a:p>
            <a:pPr marL="457200" indent="-457200" algn="just">
              <a:buFont typeface="+mj-lt"/>
              <a:buAutoNum type="arabicPeriod" startAt="19"/>
            </a:pPr>
            <a:r>
              <a:rPr lang="pt-BR" sz="2200" dirty="0" smtClean="0"/>
              <a:t>Mudanças climáticas</a:t>
            </a:r>
          </a:p>
          <a:p>
            <a:pPr marL="457200" indent="-457200" algn="just">
              <a:buFont typeface="+mj-lt"/>
              <a:buAutoNum type="arabicPeriod" startAt="19"/>
            </a:pPr>
            <a:r>
              <a:rPr lang="pt-BR" sz="2200" dirty="0" smtClean="0"/>
              <a:t>Desastres naturais</a:t>
            </a:r>
          </a:p>
          <a:p>
            <a:pPr marL="457200" indent="-457200" algn="just">
              <a:buFont typeface="+mj-lt"/>
              <a:buAutoNum type="arabicPeriod" startAt="19"/>
            </a:pPr>
            <a:r>
              <a:rPr lang="pt-BR" sz="2200" dirty="0" smtClean="0"/>
              <a:t>Conflitos relacionados à posse de terra, à pesca e florestas. Promoção, execução, monitoramento e avaliação – oferecem orientações sobre como executar, monitorar e avaliar os princípios e práticas mencionados nas Diretrizes.</a:t>
            </a:r>
          </a:p>
          <a:p>
            <a:endParaRPr lang="pt-BR" dirty="0"/>
          </a:p>
        </p:txBody>
      </p:sp>
      <p:pic>
        <p:nvPicPr>
          <p:cNvPr id="10242" name="Picture 2" descr="http://politicaeambiente.files.wordpress.com/2011/04/mudanc3a7as-climatic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9" y="1329500"/>
            <a:ext cx="2394996" cy="2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3.gstatic.com/images?q=tbn:ANd9GcRvLz5Kr3yRKNJV9DeZkqWQfQ7clH-D5ruQG30Tnn_Olw69kNkYw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5" y="4172848"/>
            <a:ext cx="2405189" cy="21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375007" y="144000"/>
            <a:ext cx="3227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200" b="1" dirty="0" smtClean="0"/>
              <a:t>IMPLEMENTAÇÃO</a:t>
            </a:r>
            <a:endParaRPr lang="es-CL" sz="3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7312" y="728776"/>
            <a:ext cx="9992688" cy="5967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Os Estados: elaboração, execução e aplicação das políticas e leis, os tribunais de justiça, registro dos direitos de posse, a avaliação, a tributação e o planejamento territorial.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Os tribunais de justiça e os organismos governamentais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Indivíduos e comunidades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As pessoas, comunidades e entidades titulares de direitos de posse devem estar inteiradas da natureza dos mesmos, e saber como proteger-se do comportamento corrupto de terceiros.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As organizações da sociedade civil: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Realizar campanhas de sensibilização e proporcionar assistência para proteção dos direitos das pessoas.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Os investidores devem assegurar que todos os interessados estejam informados e participem nas negociações.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Profissionais em assuntos de posse, instituições acadêmicas: as universidades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8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2447712" y="22609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EXEMPLOS</a:t>
            </a:r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1" y="810866"/>
            <a:ext cx="1008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No setor privado grandes marcas de refrigerante já adotaram as Diretrizes:</a:t>
            </a:r>
            <a:endParaRPr lang="pt-BR" sz="2400" dirty="0"/>
          </a:p>
        </p:txBody>
      </p:sp>
      <p:pic>
        <p:nvPicPr>
          <p:cNvPr id="12" name="Picture 2" descr="https://encrypted-tbn1.gstatic.com/images?q=tbn:ANd9GcRew_e0aqp1beTsXbsYs9qZXDYaBu_IlG39DsTveVT7d7puxBj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75" y="1454831"/>
            <a:ext cx="2376264" cy="23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1.gstatic.com/images?q=tbn:ANd9GcR_O1u_KwnkNEfV0VpS3K-qGthv-cGHA8tMVDsnboHIzxPMnt6Lz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72" y="1280862"/>
            <a:ext cx="1954357" cy="253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56560" y="3927343"/>
            <a:ext cx="897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198 países já aderiram as Diretrizes Voluntárias, entre eles o Brasil.</a:t>
            </a:r>
            <a:endParaRPr lang="pt-BR" sz="2400" dirty="0"/>
          </a:p>
        </p:txBody>
      </p:sp>
      <p:pic>
        <p:nvPicPr>
          <p:cNvPr id="15" name="Picture 10" descr="http://www.cifalcuritiba.org.br/english/dbimages/80172.im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51" y="4563212"/>
            <a:ext cx="2113193" cy="19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de cantos arredondados 9"/>
          <p:cNvSpPr/>
          <p:nvPr/>
        </p:nvSpPr>
        <p:spPr>
          <a:xfrm>
            <a:off x="468312" y="503237"/>
            <a:ext cx="9220200" cy="541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9296" y="807680"/>
            <a:ext cx="8361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2">
                    <a:lumMod val="25000"/>
                  </a:schemeClr>
                </a:solidFill>
              </a:rPr>
              <a:t>“A FAO está pronta para apoiar os países nesse processo, ajudando-os a desenvolver capacidades institucionais, prestando apoio técnico e orientações legais. A FAO também utilizará as diretrizes voluntárias como a base para as parcerias e fazer um chamado para que todos os parceiros atuais e potenciais adotem-nas.”</a:t>
            </a:r>
          </a:p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2520950" y="350837"/>
            <a:ext cx="50387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OBRIGADO!</a:t>
            </a:r>
          </a:p>
          <a:p>
            <a:endParaRPr lang="pt-BR" sz="3200" b="1" dirty="0" smtClean="0"/>
          </a:p>
          <a:p>
            <a:pPr algn="ctr"/>
            <a:r>
              <a:rPr lang="pt-BR" sz="3200" b="1" dirty="0" smtClean="0"/>
              <a:t>fao-br@fao.org</a:t>
            </a:r>
            <a:endParaRPr lang="pt-BR" sz="3200" b="1" dirty="0"/>
          </a:p>
        </p:txBody>
      </p:sp>
      <p:pic>
        <p:nvPicPr>
          <p:cNvPr id="11" name="Picture 2" descr="https://encrypted-tbn1.gstatic.com/images?q=tbn:ANd9GcQutu2LJmz-3mzWkUCkDMw8lobUarExHqgvOa9nJSfqUn-TODtZ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12" y="1920497"/>
            <a:ext cx="6264696" cy="41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326723" y="259714"/>
            <a:ext cx="932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DESAFIO: AUMENTAR A PRODUÇÃO MUNDIAL PARA ALIMENTAR O MUNDO EM 2050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354512" y="1233426"/>
            <a:ext cx="5420353" cy="4953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583111" y="1646237"/>
            <a:ext cx="51917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2050: </a:t>
            </a:r>
            <a:r>
              <a:rPr lang="pt-BR" sz="2400" b="1" dirty="0" smtClean="0">
                <a:solidFill>
                  <a:srgbClr val="FF0000"/>
                </a:solidFill>
              </a:rPr>
              <a:t>9.1 bilhões </a:t>
            </a:r>
            <a:r>
              <a:rPr lang="pt-BR" sz="2400" dirty="0" smtClean="0"/>
              <a:t>de pessoas, 34% a mais.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FF0000"/>
                </a:solidFill>
              </a:rPr>
              <a:t>70%</a:t>
            </a:r>
            <a:r>
              <a:rPr lang="pt-BR" sz="2400" dirty="0" smtClean="0"/>
              <a:t> será urbana.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</a:t>
            </a:r>
            <a:r>
              <a:rPr lang="pt-BR" sz="2400" dirty="0" smtClean="0"/>
              <a:t>rodução de alimentos deverá aumentar em </a:t>
            </a:r>
            <a:r>
              <a:rPr lang="pt-BR" sz="2400" b="1" dirty="0" smtClean="0">
                <a:solidFill>
                  <a:srgbClr val="FF0000"/>
                </a:solidFill>
              </a:rPr>
              <a:t>70%</a:t>
            </a:r>
            <a:r>
              <a:rPr lang="pt-BR" sz="2400" dirty="0" smtClean="0"/>
              <a:t>.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</a:t>
            </a:r>
            <a:r>
              <a:rPr lang="pt-BR" sz="2400" dirty="0" smtClean="0"/>
              <a:t>rodução de cereais terá que  aumentar para </a:t>
            </a:r>
            <a:r>
              <a:rPr lang="pt-BR" sz="2400" b="1" dirty="0" smtClean="0">
                <a:solidFill>
                  <a:srgbClr val="FF0000"/>
                </a:solidFill>
              </a:rPr>
              <a:t>3 bilhões </a:t>
            </a:r>
            <a:r>
              <a:rPr lang="pt-BR" sz="2400" dirty="0" smtClean="0"/>
              <a:t>toneladas/ano em relação aos </a:t>
            </a:r>
            <a:r>
              <a:rPr lang="pt-BR" sz="2400" b="1" dirty="0" smtClean="0">
                <a:solidFill>
                  <a:srgbClr val="FF0000"/>
                </a:solidFill>
              </a:rPr>
              <a:t>2.1 </a:t>
            </a:r>
            <a:r>
              <a:rPr lang="pt-BR" sz="2400" dirty="0" smtClean="0"/>
              <a:t>bilhões produzidos atualmente.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A produção de carne precisará aumentar em mais de</a:t>
            </a:r>
            <a:r>
              <a:rPr lang="pt-BR" sz="2400" b="1" dirty="0" smtClean="0">
                <a:solidFill>
                  <a:srgbClr val="FF0000"/>
                </a:solidFill>
              </a:rPr>
              <a:t> 200 </a:t>
            </a:r>
            <a:r>
              <a:rPr lang="pt-BR" sz="2400" dirty="0" smtClean="0"/>
              <a:t>milhões de toneladas.</a:t>
            </a:r>
            <a:endParaRPr lang="pt-BR" sz="2400" dirty="0"/>
          </a:p>
        </p:txBody>
      </p:sp>
      <p:pic>
        <p:nvPicPr>
          <p:cNvPr id="4100" name="Picture 4" descr="http://www.agroamazoniamaquinas.com.br/sites/agroamazoniamaquinas.com.br/files/fotos_adelanto/Alimentos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2332036"/>
            <a:ext cx="3619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1316656" y="274637"/>
            <a:ext cx="7344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/>
              <a:t>DESAFIO ERRADICAR A FOME NO MUNDO</a:t>
            </a:r>
            <a:endParaRPr lang="pt-BR" sz="3200" b="1" dirty="0"/>
          </a:p>
        </p:txBody>
      </p:sp>
      <p:sp>
        <p:nvSpPr>
          <p:cNvPr id="11" name="Retângulo 10"/>
          <p:cNvSpPr/>
          <p:nvPr/>
        </p:nvSpPr>
        <p:spPr>
          <a:xfrm>
            <a:off x="6767557" y="2769912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026479" y="1570037"/>
            <a:ext cx="7924800" cy="441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13400" y="2408237"/>
            <a:ext cx="518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216328" y="1871622"/>
            <a:ext cx="75451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Existem </a:t>
            </a:r>
            <a:r>
              <a:rPr lang="pt-BR" sz="2800" b="1" dirty="0" smtClean="0">
                <a:solidFill>
                  <a:srgbClr val="C00000"/>
                </a:solidFill>
              </a:rPr>
              <a:t>795</a:t>
            </a:r>
            <a:r>
              <a:rPr lang="pt-BR" sz="2800" dirty="0" smtClean="0"/>
              <a:t> milhões de pessoas que passam fome no mundo.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Isso significa:</a:t>
            </a:r>
          </a:p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1 em cada 9 pessoas </a:t>
            </a:r>
            <a:r>
              <a:rPr lang="pt-BR" sz="2800" dirty="0" smtClean="0"/>
              <a:t>e </a:t>
            </a:r>
          </a:p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1 em cada 4</a:t>
            </a:r>
            <a:r>
              <a:rPr lang="pt-BR" sz="2800" dirty="0" smtClean="0"/>
              <a:t> na África</a:t>
            </a:r>
          </a:p>
          <a:p>
            <a:pPr algn="ctr"/>
            <a:r>
              <a:rPr lang="pt-BR" sz="2800" dirty="0" smtClean="0"/>
              <a:t>sofrem de fome crônica </a:t>
            </a:r>
            <a:br>
              <a:rPr lang="pt-BR" sz="2800" dirty="0" smtClean="0"/>
            </a:br>
            <a:r>
              <a:rPr lang="pt-BR" sz="2800" dirty="0" smtClean="0"/>
              <a:t>sem ter nada para comer regularmente.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8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1230312" y="274634"/>
            <a:ext cx="7904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/>
              <a:t>BRASIL SAI DO MAPA DA FOME DA FAO -2014</a:t>
            </a:r>
            <a:endParaRPr lang="pt-BR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87" y="859409"/>
            <a:ext cx="7848339" cy="5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1656000" y="335596"/>
            <a:ext cx="734226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/>
              <a:t>DESTAQUES DO “OUTLOOK” – FAO/OCDE  </a:t>
            </a:r>
            <a:endParaRPr lang="pt-BR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2" y="1493837"/>
            <a:ext cx="2874144" cy="3843331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163512" y="924824"/>
            <a:ext cx="6553200" cy="54502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01956" y="1101733"/>
            <a:ext cx="62763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500" b="1" dirty="0" err="1" smtClean="0"/>
              <a:t>Demanda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por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proteína</a:t>
            </a:r>
            <a:r>
              <a:rPr lang="en-US" sz="2500" b="1" dirty="0" smtClean="0"/>
              <a:t> animal </a:t>
            </a:r>
            <a:r>
              <a:rPr lang="en-US" sz="2500" b="1" dirty="0" err="1" smtClean="0"/>
              <a:t>impulsiona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mercados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mundiais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alimentos</a:t>
            </a:r>
            <a:r>
              <a:rPr lang="en-US" sz="2500" b="1" dirty="0" smtClean="0"/>
              <a:t>.</a:t>
            </a:r>
            <a:endParaRPr lang="pt-BR" sz="25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500" b="1" dirty="0" smtClean="0"/>
              <a:t>Produção responde com incrementos em produtividade.</a:t>
            </a:r>
            <a:endParaRPr lang="pt-BR" sz="25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500" b="1" dirty="0" err="1" smtClean="0"/>
              <a:t>Preços</a:t>
            </a:r>
            <a:r>
              <a:rPr lang="en-US" sz="2500" b="1" dirty="0" smtClean="0"/>
              <a:t>: </a:t>
            </a:r>
            <a:endParaRPr lang="pt-BR" sz="2500" dirty="0" smtClean="0"/>
          </a:p>
          <a:p>
            <a:pPr lvl="1" algn="just"/>
            <a:r>
              <a:rPr lang="pt-BR" sz="2500" dirty="0" smtClean="0"/>
              <a:t>- Preços reais mantêm queda secular de longo prazo;</a:t>
            </a:r>
          </a:p>
          <a:p>
            <a:pPr lvl="1" algn="just"/>
            <a:r>
              <a:rPr lang="en-US" sz="2500" dirty="0" smtClean="0"/>
              <a:t>- </a:t>
            </a:r>
            <a:r>
              <a:rPr lang="en-US" sz="2500" dirty="0" err="1" smtClean="0"/>
              <a:t>Mudanças</a:t>
            </a:r>
            <a:r>
              <a:rPr lang="en-US" sz="2500" dirty="0" smtClean="0"/>
              <a:t> </a:t>
            </a:r>
            <a:r>
              <a:rPr lang="en-US" sz="2500" dirty="0" err="1" smtClean="0"/>
              <a:t>nos</a:t>
            </a:r>
            <a:r>
              <a:rPr lang="en-US" sz="2500" dirty="0" smtClean="0"/>
              <a:t> </a:t>
            </a:r>
            <a:r>
              <a:rPr lang="en-US" sz="2500" dirty="0" err="1" smtClean="0"/>
              <a:t>preços</a:t>
            </a:r>
            <a:r>
              <a:rPr lang="en-US" sz="2500" dirty="0" smtClean="0"/>
              <a:t> </a:t>
            </a:r>
            <a:r>
              <a:rPr lang="en-US" sz="2500" dirty="0" err="1" smtClean="0"/>
              <a:t>relativos</a:t>
            </a:r>
            <a:r>
              <a:rPr lang="en-US" sz="2500" dirty="0" smtClean="0"/>
              <a:t>.</a:t>
            </a:r>
            <a:endParaRPr lang="pt-BR" sz="25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500" b="1" dirty="0" smtClean="0"/>
              <a:t>Mercados mais calmos, mas com risco de recrudescimento da </a:t>
            </a:r>
            <a:r>
              <a:rPr lang="pt-BR" sz="2500" b="1" dirty="0" err="1" smtClean="0"/>
              <a:t>volatividade</a:t>
            </a:r>
            <a:r>
              <a:rPr lang="pt-BR" sz="2500" b="1" dirty="0" smtClean="0"/>
              <a:t>.</a:t>
            </a:r>
            <a:endParaRPr lang="pt-BR" sz="25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500" b="1" dirty="0" smtClean="0"/>
              <a:t>Concentração das exportações aumenta riscos de mercado. </a:t>
            </a:r>
            <a:endParaRPr lang="pt-BR" sz="25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275880" y="270760"/>
            <a:ext cx="9365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TEND</a:t>
            </a:r>
            <a:r>
              <a:rPr lang="pt-BR" sz="3200" b="1" dirty="0"/>
              <a:t>ÊNCIA</a:t>
            </a:r>
            <a:r>
              <a:rPr lang="en-GB" sz="3200" b="1" dirty="0"/>
              <a:t>S PARA O </a:t>
            </a:r>
            <a:r>
              <a:rPr lang="en-GB" sz="3200" b="1" dirty="0" smtClean="0"/>
              <a:t>BRASIL – “OUTLOOK FAO/OCDE”</a:t>
            </a:r>
            <a:endParaRPr lang="pt-BR" sz="3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76000" y="1036637"/>
            <a:ext cx="9112512" cy="510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74556" y="1204594"/>
            <a:ext cx="87091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b="1" dirty="0" smtClean="0"/>
              <a:t>Demandas crescentes por produtos nos quais o Brasil tem vantagem comparativa (carne e cereais forrageiros);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b="1" dirty="0" smtClean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b="1" dirty="0" smtClean="0"/>
              <a:t>Importância crescente do mercado asiático e, potencialmente, do mercado africano;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b="1" dirty="0" smtClean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b="1" dirty="0" smtClean="0"/>
              <a:t>Mudança na economia de produção dos biocombustíveis;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b="1" dirty="0" smtClean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b="1" dirty="0" smtClean="0"/>
              <a:t>Depreciação da taxa de câmbio entre o Real e o Dólar beneficiará agricultores brasileiros. </a:t>
            </a:r>
          </a:p>
          <a:p>
            <a:pPr algn="just"/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163512" y="144000"/>
            <a:ext cx="967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/>
              <a:t>IMPLICAÇÕES DO “OUTLOOK” PARA A AGRICULTURA BRASILEIRA</a:t>
            </a:r>
            <a:endParaRPr lang="pt-BR" sz="3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2111" y="1159662"/>
            <a:ext cx="9448801" cy="50585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76000" y="1341437"/>
            <a:ext cx="91125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O Brasil tem potencial de ser o principal fornecedor de alimentos do mundo para responder ao aumento da demanda global de importações de commodities;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Mas boa parte da produção abastece a demanda interna;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Aumento da produção continuará a vir principalmente dos ganhos em produtividade, e é possível atingir esse aumento de maneira sustentável;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Oportunidades em alta para agricultores familiares em produtos-chave como café, frutas tropicais, suínos e aves.</a:t>
            </a:r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080000" cy="7560000"/>
            <a:chOff x="0" y="0"/>
            <a:chExt cx="10080000" cy="7560000"/>
          </a:xfrm>
        </p:grpSpPr>
        <p:sp>
          <p:nvSpPr>
            <p:cNvPr id="3" name="Forma livre 2"/>
            <p:cNvSpPr/>
            <p:nvPr/>
          </p:nvSpPr>
          <p:spPr>
            <a:xfrm>
              <a:off x="0" y="6696000"/>
              <a:ext cx="10080000" cy="86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5029" b="20162"/>
            <a:stretch>
              <a:fillRect/>
            </a:stretch>
          </p:blipFill>
          <p:spPr>
            <a:xfrm>
              <a:off x="4039559" y="6696000"/>
              <a:ext cx="1898640" cy="82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9989" b="9989"/>
            <a:stretch>
              <a:fillRect/>
            </a:stretch>
          </p:blipFill>
          <p:spPr>
            <a:xfrm>
              <a:off x="8568000" y="6767279"/>
              <a:ext cx="1437840" cy="73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288000" y="7272000"/>
              <a:ext cx="1625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solidFill>
                    <a:srgbClr val="996633"/>
                  </a:solidFill>
                  <a:latin typeface="Trebuchet MS" pitchFamily="34"/>
                </a:defRPr>
              </a:pPr>
              <a:r>
                <a:rPr lang="pt-BR" sz="1200" b="0" i="0" u="none" strike="noStrike" kern="1200">
                  <a:ln>
                    <a:noFill/>
                  </a:ln>
                  <a:solidFill>
                    <a:srgbClr val="996633"/>
                  </a:solidFill>
                  <a:latin typeface="Trebuchet MS" pitchFamily="34"/>
                  <a:ea typeface="Microsoft YaHei" pitchFamily="2"/>
                  <a:cs typeface="Mangal" pitchFamily="2"/>
                </a:rPr>
                <a:t>Brasília, Brasil – 2015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76000" y="6768000"/>
              <a:ext cx="1080000" cy="50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a livre 7"/>
            <p:cNvSpPr/>
            <p:nvPr/>
          </p:nvSpPr>
          <p:spPr>
            <a:xfrm>
              <a:off x="0" y="655200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94BD5E"/>
                </a:gs>
                <a:gs pos="100000">
                  <a:srgbClr val="5C8526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0"/>
              <a:ext cx="10080000" cy="14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23C24"/>
                </a:gs>
                <a:gs pos="100000">
                  <a:srgbClr val="968751"/>
                </a:gs>
              </a:gsLst>
              <a:lin ang="1800000"/>
            </a:gra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Rectangle 3"/>
          <p:cNvSpPr/>
          <p:nvPr/>
        </p:nvSpPr>
        <p:spPr>
          <a:xfrm>
            <a:off x="163512" y="320674"/>
            <a:ext cx="9842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cap="small" dirty="0" smtClean="0"/>
              <a:t>AS DIRETRIZES VOLUNTÁRIAS E A</a:t>
            </a:r>
            <a:r>
              <a:rPr lang="pt-BR" sz="2600" b="1" dirty="0" smtClean="0"/>
              <a:t> </a:t>
            </a:r>
            <a:r>
              <a:rPr lang="en-US" sz="2600" b="1" dirty="0" smtClean="0"/>
              <a:t>GOVERNANÇA DE POSSE DE TERRA</a:t>
            </a:r>
            <a:br>
              <a:rPr lang="en-US" sz="2600" b="1" dirty="0" smtClean="0"/>
            </a:br>
            <a:endParaRPr lang="pt-BR" sz="26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03" y="1036637"/>
            <a:ext cx="7403594" cy="507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drão 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1689</Words>
  <Application>Microsoft Office PowerPoint</Application>
  <PresentationFormat>Personalizar</PresentationFormat>
  <Paragraphs>182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Padrão</vt:lpstr>
      <vt:lpstr>Padrão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Vieira, Karla (FAOBR)</dc:creator>
  <cp:lastModifiedBy>Vieira, Karla (FAOBR)</cp:lastModifiedBy>
  <cp:revision>49</cp:revision>
  <dcterms:created xsi:type="dcterms:W3CDTF">2015-08-12T18:34:34Z</dcterms:created>
  <dcterms:modified xsi:type="dcterms:W3CDTF">2015-08-21T13:18:06Z</dcterms:modified>
</cp:coreProperties>
</file>